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57" r:id="rId3"/>
    <p:sldId id="279" r:id="rId4"/>
    <p:sldId id="287" r:id="rId5"/>
    <p:sldId id="288" r:id="rId6"/>
    <p:sldId id="286" r:id="rId7"/>
    <p:sldId id="291" r:id="rId8"/>
    <p:sldId id="295" r:id="rId9"/>
    <p:sldId id="305" r:id="rId10"/>
    <p:sldId id="302" r:id="rId11"/>
    <p:sldId id="315" r:id="rId12"/>
    <p:sldId id="316" r:id="rId13"/>
    <p:sldId id="317" r:id="rId14"/>
    <p:sldId id="309" r:id="rId15"/>
    <p:sldId id="310" r:id="rId16"/>
    <p:sldId id="304" r:id="rId17"/>
    <p:sldId id="318" r:id="rId18"/>
    <p:sldId id="308" r:id="rId19"/>
    <p:sldId id="312" r:id="rId20"/>
    <p:sldId id="313" r:id="rId21"/>
    <p:sldId id="314" r:id="rId22"/>
    <p:sldId id="292" r:id="rId23"/>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B92D14"/>
    <a:srgbClr val="35759D"/>
    <a:srgbClr val="35B19D"/>
    <a:srgbClr val="000000"/>
    <a:srgbClr val="E8E8E8"/>
    <a:srgbClr val="0066FF"/>
    <a:srgbClr val="0000FF"/>
  </p:clrMru>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12536" autoAdjust="0"/>
    <p:restoredTop sz="95596" autoAdjust="0"/>
  </p:normalViewPr>
  <p:slideViewPr>
    <p:cSldViewPr>
      <p:cViewPr>
        <p:scale>
          <a:sx n="68" d="100"/>
          <a:sy n="68" d="100"/>
        </p:scale>
        <p:origin x="-1200" y="-21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3B05382-1013-4EC8-88A2-9D3B83F7040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913288-531B-4DF8-BAAD-57E79CCB76DC}"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19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9F1AF6-0B5F-42EB-B5CD-87BCB542718B}" type="slidenum">
              <a:rPr lang="en-US"/>
              <a:pPr/>
              <a:t>2</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20</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21</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22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5</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6</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7</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8</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54E0E3-61B4-4892-BEDE-95DA44373924}" type="slidenum">
              <a:rPr lang="en-US"/>
              <a:pPr/>
              <a:t>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p:spPr>
        <p:txBody>
          <a:bodyPr/>
          <a:lstStyle>
            <a:lvl1pPr algn="r">
              <a:defRPr sz="3600">
                <a:solidFill>
                  <a:schemeClr val="bg1"/>
                </a:solidFill>
              </a:defRPr>
            </a:lvl1pPr>
          </a:lstStyle>
          <a:p>
            <a:r>
              <a:rPr lang="tr-TR" smtClean="0"/>
              <a:t>Asıl başlık stili için tıklatın</a:t>
            </a:r>
            <a:endParaRPr lang="en-US"/>
          </a:p>
        </p:txBody>
      </p:sp>
      <p:sp>
        <p:nvSpPr>
          <p:cNvPr id="3075" name="Rectangle 3"/>
          <p:cNvSpPr>
            <a:spLocks noGrp="1" noChangeArrowheads="1"/>
          </p:cNvSpPr>
          <p:nvPr>
            <p:ph type="subTitle" idx="1"/>
          </p:nvPr>
        </p:nvSpPr>
        <p:spPr>
          <a:xfrm>
            <a:off x="990600" y="5867400"/>
            <a:ext cx="7772400" cy="533400"/>
          </a:xfrm>
        </p:spPr>
        <p:txBody>
          <a:bodyPr/>
          <a:lstStyle>
            <a:lvl1pPr marL="0" indent="0" algn="r">
              <a:buFontTx/>
              <a:buNone/>
              <a:defRPr sz="2400">
                <a:solidFill>
                  <a:schemeClr val="bg1"/>
                </a:solidFill>
              </a:defRPr>
            </a:lvl1pPr>
          </a:lstStyle>
          <a:p>
            <a:r>
              <a:rPr lang="tr-TR" smtClean="0"/>
              <a:t>Asıl alt başlık stilini düzenlemek için tıklatın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400800" y="1417638"/>
            <a:ext cx="1828800" cy="521176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914400" y="1417638"/>
            <a:ext cx="5334000" cy="521176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3724297" y="428604"/>
            <a:ext cx="5562611" cy="752475"/>
          </a:xfrm>
        </p:spPr>
        <p:txBody>
          <a:bodyPr/>
          <a:lstStyle/>
          <a:p>
            <a:pPr algn="ctr"/>
            <a:r>
              <a:rPr lang="tr-TR" sz="2500" b="1" u="sng" dirty="0" smtClean="0">
                <a:solidFill>
                  <a:srgbClr val="0066FF"/>
                </a:solidFill>
                <a:effectLst>
                  <a:outerShdw blurRad="38100" dist="38100" dir="2700000" algn="tl">
                    <a:srgbClr val="000000">
                      <a:alpha val="43137"/>
                    </a:srgbClr>
                  </a:outerShdw>
                </a:effectLst>
              </a:rPr>
              <a:t>KURUM ADI</a:t>
            </a:r>
            <a:endParaRPr lang="ru-RU" sz="2500" b="1" u="sng" dirty="0">
              <a:solidFill>
                <a:srgbClr val="0066FF"/>
              </a:solidFill>
              <a:effectLst>
                <a:outerShdw blurRad="38100" dist="38100" dir="2700000" algn="tl">
                  <a:srgbClr val="000000">
                    <a:alpha val="43137"/>
                  </a:srgbClr>
                </a:outerShdw>
              </a:effectLst>
            </a:endParaRPr>
          </a:p>
        </p:txBody>
      </p:sp>
      <p:pic>
        <p:nvPicPr>
          <p:cNvPr id="2058" name="Picture 10" descr="C:\Users\goral\Desktop\GÖNDERİLECEK\LOGO.png"/>
          <p:cNvPicPr>
            <a:picLocks noChangeAspect="1" noChangeArrowheads="1"/>
          </p:cNvPicPr>
          <p:nvPr/>
        </p:nvPicPr>
        <p:blipFill>
          <a:blip r:embed="rId4" cstate="print"/>
          <a:srcRect/>
          <a:stretch>
            <a:fillRect/>
          </a:stretch>
        </p:blipFill>
        <p:spPr bwMode="auto">
          <a:xfrm>
            <a:off x="142844" y="-357726"/>
            <a:ext cx="1619305" cy="2429404"/>
          </a:xfrm>
          <a:prstGeom prst="rect">
            <a:avLst/>
          </a:prstGeom>
          <a:noFill/>
        </p:spPr>
      </p:pic>
      <p:sp>
        <p:nvSpPr>
          <p:cNvPr id="6" name="5 Metin kutusu"/>
          <p:cNvSpPr txBox="1"/>
          <p:nvPr/>
        </p:nvSpPr>
        <p:spPr>
          <a:xfrm>
            <a:off x="214282" y="5824855"/>
            <a:ext cx="1659430" cy="461665"/>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rPr>
              <a:t>2016-2017</a:t>
            </a:r>
            <a:endParaRPr lang="tr-TR" dirty="0">
              <a:effectLst>
                <a:outerShdw blurRad="38100" dist="38100" dir="2700000" algn="tl">
                  <a:srgbClr val="000000">
                    <a:alpha val="43137"/>
                  </a:srgbClr>
                </a:outerShdw>
              </a:effectLst>
            </a:endParaRPr>
          </a:p>
        </p:txBody>
      </p:sp>
      <p:sp>
        <p:nvSpPr>
          <p:cNvPr id="7" name="6 Metin kutusu"/>
          <p:cNvSpPr txBox="1"/>
          <p:nvPr/>
        </p:nvSpPr>
        <p:spPr>
          <a:xfrm>
            <a:off x="214282" y="6215082"/>
            <a:ext cx="2891112" cy="461665"/>
          </a:xfrm>
          <a:prstGeom prst="rect">
            <a:avLst/>
          </a:prstGeom>
          <a:noFill/>
        </p:spPr>
        <p:txBody>
          <a:bodyPr wrap="none" rtlCol="0">
            <a:spAutoFit/>
          </a:bodyPr>
          <a:lstStyle/>
          <a:p>
            <a:r>
              <a:rPr lang="tr-TR" dirty="0" smtClean="0">
                <a:effectLst>
                  <a:outerShdw blurRad="38100" dist="38100" dir="2700000" algn="tl">
                    <a:srgbClr val="000000">
                      <a:alpha val="43137"/>
                    </a:srgbClr>
                  </a:outerShdw>
                </a:effectLst>
              </a:rPr>
              <a:t>BRİFİNG DOSYASI</a:t>
            </a:r>
            <a:endParaRPr lang="tr-TR"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142852"/>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Personel Sayıları</a:t>
            </a:r>
          </a:p>
        </p:txBody>
      </p:sp>
      <p:graphicFrame>
        <p:nvGraphicFramePr>
          <p:cNvPr id="3" name="2 Tablo"/>
          <p:cNvGraphicFramePr>
            <a:graphicFrameLocks noGrp="1"/>
          </p:cNvGraphicFramePr>
          <p:nvPr/>
        </p:nvGraphicFramePr>
        <p:xfrm>
          <a:off x="2285984" y="1643050"/>
          <a:ext cx="6096000" cy="3337560"/>
        </p:xfrm>
        <a:graphic>
          <a:graphicData uri="http://schemas.openxmlformats.org/drawingml/2006/table">
            <a:tbl>
              <a:tblPr firstRow="1" bandRow="1">
                <a:tableStyleId>{5C22544A-7EE6-4342-B048-85BDC9FD1C3A}</a:tableStyleId>
              </a:tblPr>
              <a:tblGrid>
                <a:gridCol w="1785950"/>
                <a:gridCol w="1262050"/>
                <a:gridCol w="1524000"/>
                <a:gridCol w="1524000"/>
              </a:tblGrid>
              <a:tr h="370840">
                <a:tc>
                  <a:txBody>
                    <a:bodyPr/>
                    <a:lstStyle/>
                    <a:p>
                      <a:pPr algn="ctr"/>
                      <a:r>
                        <a:rPr lang="tr-TR" sz="1600" dirty="0" smtClean="0"/>
                        <a:t>Türü</a:t>
                      </a:r>
                      <a:endParaRPr lang="tr-TR" sz="1600" dirty="0"/>
                    </a:p>
                  </a:txBody>
                  <a:tcPr/>
                </a:tc>
                <a:tc>
                  <a:txBody>
                    <a:bodyPr/>
                    <a:lstStyle/>
                    <a:p>
                      <a:pPr algn="ctr"/>
                      <a:r>
                        <a:rPr lang="tr-TR" sz="1600" dirty="0" smtClean="0"/>
                        <a:t>Sayısı</a:t>
                      </a:r>
                      <a:endParaRPr lang="tr-TR" sz="1600" dirty="0"/>
                    </a:p>
                  </a:txBody>
                  <a:tcPr/>
                </a:tc>
                <a:tc>
                  <a:txBody>
                    <a:bodyPr/>
                    <a:lstStyle/>
                    <a:p>
                      <a:pPr algn="ctr"/>
                      <a:r>
                        <a:rPr lang="tr-TR" sz="1600" dirty="0" smtClean="0"/>
                        <a:t>Türü</a:t>
                      </a:r>
                      <a:endParaRPr lang="tr-TR" sz="1600" dirty="0"/>
                    </a:p>
                  </a:txBody>
                  <a:tcPr/>
                </a:tc>
                <a:tc>
                  <a:txBody>
                    <a:bodyPr/>
                    <a:lstStyle/>
                    <a:p>
                      <a:pPr algn="ctr"/>
                      <a:r>
                        <a:rPr lang="tr-TR" sz="1600" dirty="0" smtClean="0"/>
                        <a:t>Sayısı</a:t>
                      </a: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600" b="1" dirty="0" smtClean="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r h="370840">
                <a:tc>
                  <a:txBody>
                    <a:bodyPr/>
                    <a:lstStyle/>
                    <a:p>
                      <a:endParaRPr lang="tr-TR" sz="1600" b="1" dirty="0"/>
                    </a:p>
                  </a:txBody>
                  <a:tcPr/>
                </a:tc>
                <a:tc>
                  <a:txBody>
                    <a:bodyPr/>
                    <a:lstStyle/>
                    <a:p>
                      <a:pPr algn="ctr"/>
                      <a:endParaRPr lang="tr-TR" sz="1600" dirty="0"/>
                    </a:p>
                  </a:txBody>
                  <a:tcPr/>
                </a:tc>
                <a:tc>
                  <a:txBody>
                    <a:bodyPr/>
                    <a:lstStyle/>
                    <a:p>
                      <a:endParaRPr lang="tr-TR" sz="1600" b="1" dirty="0"/>
                    </a:p>
                  </a:txBody>
                  <a:tcPr/>
                </a:tc>
                <a:tc>
                  <a:txBody>
                    <a:bodyPr/>
                    <a:lstStyle/>
                    <a:p>
                      <a:pPr algn="ctr"/>
                      <a:endParaRPr lang="tr-TR" sz="1600"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214290"/>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BAŞARILARIMIZ</a:t>
            </a:r>
          </a:p>
        </p:txBody>
      </p:sp>
      <p:graphicFrame>
        <p:nvGraphicFramePr>
          <p:cNvPr id="6" name="5 Tablo"/>
          <p:cNvGraphicFramePr>
            <a:graphicFrameLocks noGrp="1"/>
          </p:cNvGraphicFramePr>
          <p:nvPr/>
        </p:nvGraphicFramePr>
        <p:xfrm>
          <a:off x="2428860" y="1000108"/>
          <a:ext cx="6096000" cy="1630680"/>
        </p:xfrm>
        <a:graphic>
          <a:graphicData uri="http://schemas.openxmlformats.org/drawingml/2006/table">
            <a:tbl>
              <a:tblPr firstRow="1" bandRow="1">
                <a:tableStyleId>{5C22544A-7EE6-4342-B048-85BDC9FD1C3A}</a:tableStyleId>
              </a:tblPr>
              <a:tblGrid>
                <a:gridCol w="709891"/>
                <a:gridCol w="504555"/>
                <a:gridCol w="1670171"/>
                <a:gridCol w="1769074"/>
                <a:gridCol w="1442309"/>
              </a:tblGrid>
              <a:tr h="370840">
                <a:tc>
                  <a:txBody>
                    <a:bodyPr/>
                    <a:lstStyle/>
                    <a:p>
                      <a:pPr algn="ctr"/>
                      <a:r>
                        <a:rPr lang="tr-TR" sz="1400" dirty="0" smtClean="0"/>
                        <a:t>TEOG</a:t>
                      </a:r>
                      <a:endParaRPr lang="tr-TR" sz="1400" dirty="0"/>
                    </a:p>
                  </a:txBody>
                  <a:tcPr/>
                </a:tc>
                <a:tc>
                  <a:txBody>
                    <a:bodyPr/>
                    <a:lstStyle/>
                    <a:p>
                      <a:pPr algn="ctr"/>
                      <a:r>
                        <a:rPr lang="tr-TR" sz="1400" dirty="0" smtClean="0"/>
                        <a:t>YIL</a:t>
                      </a:r>
                      <a:endParaRPr lang="tr-TR" sz="1400" dirty="0"/>
                    </a:p>
                  </a:txBody>
                  <a:tcPr/>
                </a:tc>
                <a:tc>
                  <a:txBody>
                    <a:bodyPr/>
                    <a:lstStyle/>
                    <a:p>
                      <a:pPr algn="ctr"/>
                      <a:r>
                        <a:rPr lang="tr-TR" sz="1400" dirty="0" smtClean="0"/>
                        <a:t>KATILAN ÖĞRENCİ SAYISI</a:t>
                      </a:r>
                      <a:endParaRPr lang="tr-TR" sz="1400" dirty="0"/>
                    </a:p>
                  </a:txBody>
                  <a:tcPr/>
                </a:tc>
                <a:tc>
                  <a:txBody>
                    <a:bodyPr/>
                    <a:lstStyle/>
                    <a:p>
                      <a:pPr algn="ctr"/>
                      <a:r>
                        <a:rPr lang="tr-TR" sz="1400" dirty="0" smtClean="0"/>
                        <a:t>ORTALAMA YÜZDELİK DİLİM</a:t>
                      </a:r>
                      <a:endParaRPr lang="tr-TR" sz="1400" dirty="0"/>
                    </a:p>
                  </a:txBody>
                  <a:tcPr/>
                </a:tc>
                <a:tc>
                  <a:txBody>
                    <a:bodyPr/>
                    <a:lstStyle/>
                    <a:p>
                      <a:pPr algn="ctr"/>
                      <a:r>
                        <a:rPr lang="tr-TR" sz="1400" dirty="0" smtClean="0"/>
                        <a:t>ORTALAMA</a:t>
                      </a:r>
                    </a:p>
                    <a:p>
                      <a:pPr algn="ctr"/>
                      <a:r>
                        <a:rPr lang="tr-TR" sz="1400" dirty="0" smtClean="0"/>
                        <a:t>PUAN</a:t>
                      </a:r>
                      <a:endParaRPr lang="tr-TR" sz="1400" dirty="0"/>
                    </a:p>
                  </a:txBody>
                  <a:tcPr/>
                </a:tc>
              </a:tr>
              <a:tr h="370840">
                <a:tc gridSpan="2">
                  <a:txBody>
                    <a:bodyPr/>
                    <a:lstStyle/>
                    <a:p>
                      <a:pPr algn="ctr"/>
                      <a:r>
                        <a:rPr lang="tr-TR" sz="1400" dirty="0" smtClean="0"/>
                        <a:t>2015-2016</a:t>
                      </a:r>
                      <a:endParaRPr lang="tr-TR" sz="1400" dirty="0"/>
                    </a:p>
                  </a:txBody>
                  <a:tcPr/>
                </a:tc>
                <a:tc hMerge="1">
                  <a:txBody>
                    <a:bodyPr/>
                    <a:lstStyle/>
                    <a:p>
                      <a:endParaRPr lang="tr-TR"/>
                    </a:p>
                  </a:txBody>
                  <a:tcPr/>
                </a:tc>
                <a:tc>
                  <a:txBody>
                    <a:bodyPr/>
                    <a:lstStyle/>
                    <a:p>
                      <a:endParaRPr lang="tr-TR" sz="140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2014-2015</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2013-2014</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bl>
          </a:graphicData>
        </a:graphic>
      </p:graphicFrame>
      <p:graphicFrame>
        <p:nvGraphicFramePr>
          <p:cNvPr id="10" name="9 Tablo"/>
          <p:cNvGraphicFramePr>
            <a:graphicFrameLocks noGrp="1"/>
          </p:cNvGraphicFramePr>
          <p:nvPr/>
        </p:nvGraphicFramePr>
        <p:xfrm>
          <a:off x="2428860" y="2941328"/>
          <a:ext cx="6096000" cy="1630680"/>
        </p:xfrm>
        <a:graphic>
          <a:graphicData uri="http://schemas.openxmlformats.org/drawingml/2006/table">
            <a:tbl>
              <a:tblPr firstRow="1" bandRow="1">
                <a:tableStyleId>{5C22544A-7EE6-4342-B048-85BDC9FD1C3A}</a:tableStyleId>
              </a:tblPr>
              <a:tblGrid>
                <a:gridCol w="709891"/>
                <a:gridCol w="504555"/>
                <a:gridCol w="1670171"/>
                <a:gridCol w="1769074"/>
                <a:gridCol w="1442309"/>
              </a:tblGrid>
              <a:tr h="370840">
                <a:tc>
                  <a:txBody>
                    <a:bodyPr/>
                    <a:lstStyle/>
                    <a:p>
                      <a:pPr algn="ctr"/>
                      <a:r>
                        <a:rPr lang="tr-TR" sz="1400" dirty="0" smtClean="0"/>
                        <a:t>YGS</a:t>
                      </a:r>
                      <a:endParaRPr lang="tr-TR" sz="1400" dirty="0"/>
                    </a:p>
                  </a:txBody>
                  <a:tcPr/>
                </a:tc>
                <a:tc>
                  <a:txBody>
                    <a:bodyPr/>
                    <a:lstStyle/>
                    <a:p>
                      <a:pPr algn="ctr"/>
                      <a:r>
                        <a:rPr lang="tr-TR" sz="1400" dirty="0" smtClean="0"/>
                        <a:t>YIL</a:t>
                      </a:r>
                      <a:endParaRPr lang="tr-TR" sz="1400" dirty="0"/>
                    </a:p>
                  </a:txBody>
                  <a:tcPr/>
                </a:tc>
                <a:tc>
                  <a:txBody>
                    <a:bodyPr/>
                    <a:lstStyle/>
                    <a:p>
                      <a:pPr algn="ctr"/>
                      <a:r>
                        <a:rPr lang="tr-TR" sz="1400" dirty="0" smtClean="0"/>
                        <a:t>KATILAN ÖĞRENCİ SAYISI</a:t>
                      </a:r>
                      <a:endParaRPr lang="tr-TR" sz="1400" dirty="0"/>
                    </a:p>
                  </a:txBody>
                  <a:tcPr/>
                </a:tc>
                <a:tc>
                  <a:txBody>
                    <a:bodyPr/>
                    <a:lstStyle/>
                    <a:p>
                      <a:pPr algn="ctr"/>
                      <a:r>
                        <a:rPr lang="tr-TR" sz="1400" dirty="0" smtClean="0"/>
                        <a:t>ORTALAMA YÜZDELİK DİLİM</a:t>
                      </a:r>
                      <a:endParaRPr lang="tr-TR" sz="1400" dirty="0"/>
                    </a:p>
                  </a:txBody>
                  <a:tcPr/>
                </a:tc>
                <a:tc>
                  <a:txBody>
                    <a:bodyPr/>
                    <a:lstStyle/>
                    <a:p>
                      <a:pPr algn="ctr"/>
                      <a:r>
                        <a:rPr lang="tr-TR" sz="1400" dirty="0" smtClean="0"/>
                        <a:t>ORTALAMA</a:t>
                      </a:r>
                    </a:p>
                    <a:p>
                      <a:pPr algn="ctr"/>
                      <a:r>
                        <a:rPr lang="tr-TR" sz="1400" dirty="0" smtClean="0"/>
                        <a:t>PUAN</a:t>
                      </a:r>
                      <a:endParaRPr lang="tr-TR" sz="1400" dirty="0"/>
                    </a:p>
                  </a:txBody>
                  <a:tcPr/>
                </a:tc>
              </a:tr>
              <a:tr h="370840">
                <a:tc gridSpan="2">
                  <a:txBody>
                    <a:bodyPr/>
                    <a:lstStyle/>
                    <a:p>
                      <a:pPr algn="ctr"/>
                      <a:r>
                        <a:rPr lang="tr-TR" sz="1400" dirty="0" smtClean="0"/>
                        <a:t>2015-2016</a:t>
                      </a:r>
                      <a:endParaRPr lang="tr-TR" sz="1400" dirty="0"/>
                    </a:p>
                  </a:txBody>
                  <a:tcPr/>
                </a:tc>
                <a:tc hMerge="1">
                  <a:txBody>
                    <a:bodyPr/>
                    <a:lstStyle/>
                    <a:p>
                      <a:endParaRPr lang="tr-TR"/>
                    </a:p>
                  </a:txBody>
                  <a:tcPr/>
                </a:tc>
                <a:tc>
                  <a:txBody>
                    <a:bodyPr/>
                    <a:lstStyle/>
                    <a:p>
                      <a:endParaRPr lang="tr-TR" sz="140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2014-2015</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2013-2014</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bl>
          </a:graphicData>
        </a:graphic>
      </p:graphicFrame>
      <p:graphicFrame>
        <p:nvGraphicFramePr>
          <p:cNvPr id="11" name="10 Tablo"/>
          <p:cNvGraphicFramePr>
            <a:graphicFrameLocks noGrp="1"/>
          </p:cNvGraphicFramePr>
          <p:nvPr/>
        </p:nvGraphicFramePr>
        <p:xfrm>
          <a:off x="2428860" y="4857760"/>
          <a:ext cx="6096000" cy="1630680"/>
        </p:xfrm>
        <a:graphic>
          <a:graphicData uri="http://schemas.openxmlformats.org/drawingml/2006/table">
            <a:tbl>
              <a:tblPr firstRow="1" bandRow="1">
                <a:tableStyleId>{5C22544A-7EE6-4342-B048-85BDC9FD1C3A}</a:tableStyleId>
              </a:tblPr>
              <a:tblGrid>
                <a:gridCol w="709891"/>
                <a:gridCol w="504555"/>
                <a:gridCol w="1670171"/>
                <a:gridCol w="1769074"/>
                <a:gridCol w="1442309"/>
              </a:tblGrid>
              <a:tr h="370840">
                <a:tc>
                  <a:txBody>
                    <a:bodyPr/>
                    <a:lstStyle/>
                    <a:p>
                      <a:pPr algn="ctr"/>
                      <a:r>
                        <a:rPr lang="tr-TR" sz="1400" dirty="0" smtClean="0"/>
                        <a:t>LYS</a:t>
                      </a:r>
                      <a:endParaRPr lang="tr-TR" sz="1400" dirty="0"/>
                    </a:p>
                  </a:txBody>
                  <a:tcPr/>
                </a:tc>
                <a:tc>
                  <a:txBody>
                    <a:bodyPr/>
                    <a:lstStyle/>
                    <a:p>
                      <a:pPr algn="ctr"/>
                      <a:r>
                        <a:rPr lang="tr-TR" sz="1400" dirty="0" smtClean="0"/>
                        <a:t>YIL</a:t>
                      </a:r>
                      <a:endParaRPr lang="tr-TR" sz="1400" dirty="0"/>
                    </a:p>
                  </a:txBody>
                  <a:tcPr/>
                </a:tc>
                <a:tc>
                  <a:txBody>
                    <a:bodyPr/>
                    <a:lstStyle/>
                    <a:p>
                      <a:pPr algn="ctr"/>
                      <a:r>
                        <a:rPr lang="tr-TR" sz="1400" dirty="0" smtClean="0"/>
                        <a:t>KATILAN ÖĞRENCİ SAYISI</a:t>
                      </a:r>
                      <a:endParaRPr lang="tr-TR" sz="1400" dirty="0"/>
                    </a:p>
                  </a:txBody>
                  <a:tcPr/>
                </a:tc>
                <a:tc>
                  <a:txBody>
                    <a:bodyPr/>
                    <a:lstStyle/>
                    <a:p>
                      <a:pPr algn="ctr"/>
                      <a:r>
                        <a:rPr lang="tr-TR" sz="1400" dirty="0" smtClean="0"/>
                        <a:t>ORTALAMA YÜZDELİK DİLİM</a:t>
                      </a:r>
                      <a:endParaRPr lang="tr-TR" sz="1400" dirty="0"/>
                    </a:p>
                  </a:txBody>
                  <a:tcPr/>
                </a:tc>
                <a:tc>
                  <a:txBody>
                    <a:bodyPr/>
                    <a:lstStyle/>
                    <a:p>
                      <a:pPr algn="ctr"/>
                      <a:r>
                        <a:rPr lang="tr-TR" sz="1400" dirty="0" smtClean="0"/>
                        <a:t>ORTALAMA</a:t>
                      </a:r>
                    </a:p>
                    <a:p>
                      <a:pPr algn="ctr"/>
                      <a:r>
                        <a:rPr lang="tr-TR" sz="1400" dirty="0" smtClean="0"/>
                        <a:t>PUAN</a:t>
                      </a:r>
                      <a:endParaRPr lang="tr-TR" sz="1400" dirty="0"/>
                    </a:p>
                  </a:txBody>
                  <a:tcPr/>
                </a:tc>
              </a:tr>
              <a:tr h="370840">
                <a:tc gridSpan="2">
                  <a:txBody>
                    <a:bodyPr/>
                    <a:lstStyle/>
                    <a:p>
                      <a:pPr algn="ctr"/>
                      <a:r>
                        <a:rPr lang="tr-TR" sz="1400" dirty="0" smtClean="0"/>
                        <a:t>2015-2016</a:t>
                      </a:r>
                      <a:endParaRPr lang="tr-TR" sz="1400" dirty="0"/>
                    </a:p>
                  </a:txBody>
                  <a:tcPr/>
                </a:tc>
                <a:tc hMerge="1">
                  <a:txBody>
                    <a:bodyPr/>
                    <a:lstStyle/>
                    <a:p>
                      <a:endParaRPr lang="tr-TR"/>
                    </a:p>
                  </a:txBody>
                  <a:tcPr/>
                </a:tc>
                <a:tc>
                  <a:txBody>
                    <a:bodyPr/>
                    <a:lstStyle/>
                    <a:p>
                      <a:endParaRPr lang="tr-TR" sz="140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2014-2015</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r h="370840">
                <a:tc gridSpan="2">
                  <a:txBody>
                    <a:bodyPr/>
                    <a:lstStyle/>
                    <a:p>
                      <a:pPr algn="ctr"/>
                      <a:r>
                        <a:rPr lang="tr-TR" sz="1400" dirty="0" smtClean="0"/>
                        <a:t>2013-2014</a:t>
                      </a:r>
                      <a:endParaRPr lang="tr-TR" sz="1400" dirty="0"/>
                    </a:p>
                  </a:txBody>
                  <a:tcPr/>
                </a:tc>
                <a:tc hMerge="1">
                  <a:txBody>
                    <a:bodyPr/>
                    <a:lstStyle/>
                    <a:p>
                      <a:endParaRPr lang="tr-TR"/>
                    </a:p>
                  </a:txBody>
                  <a:tcPr/>
                </a:tc>
                <a:tc>
                  <a:txBody>
                    <a:bodyPr/>
                    <a:lstStyle/>
                    <a:p>
                      <a:endParaRPr lang="tr-TR" sz="1400" dirty="0"/>
                    </a:p>
                  </a:txBody>
                  <a:tcPr/>
                </a:tc>
                <a:tc>
                  <a:txBody>
                    <a:bodyPr/>
                    <a:lstStyle/>
                    <a:p>
                      <a:endParaRPr lang="tr-TR" sz="1400" dirty="0"/>
                    </a:p>
                  </a:txBody>
                  <a:tcPr/>
                </a:tc>
                <a:tc>
                  <a:txBody>
                    <a:bodyPr/>
                    <a:lstStyle/>
                    <a:p>
                      <a:endParaRPr lang="tr-TR" sz="1400"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214290"/>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BAŞARILARIMIZ</a:t>
            </a:r>
          </a:p>
        </p:txBody>
      </p:sp>
      <p:graphicFrame>
        <p:nvGraphicFramePr>
          <p:cNvPr id="10" name="9 Tablo"/>
          <p:cNvGraphicFramePr>
            <a:graphicFrameLocks noGrp="1"/>
          </p:cNvGraphicFramePr>
          <p:nvPr/>
        </p:nvGraphicFramePr>
        <p:xfrm>
          <a:off x="2000230" y="790596"/>
          <a:ext cx="6929488" cy="5638800"/>
        </p:xfrm>
        <a:graphic>
          <a:graphicData uri="http://schemas.openxmlformats.org/drawingml/2006/table">
            <a:tbl>
              <a:tblPr firstRow="1" bandRow="1">
                <a:tableStyleId>{5C22544A-7EE6-4342-B048-85BDC9FD1C3A}</a:tableStyleId>
              </a:tblPr>
              <a:tblGrid>
                <a:gridCol w="1732372"/>
                <a:gridCol w="910836"/>
                <a:gridCol w="928694"/>
                <a:gridCol w="3357586"/>
              </a:tblGrid>
              <a:tr h="505472">
                <a:tc>
                  <a:txBody>
                    <a:bodyPr/>
                    <a:lstStyle/>
                    <a:p>
                      <a:pPr algn="ctr"/>
                      <a:r>
                        <a:rPr lang="tr-TR" sz="1400" dirty="0" smtClean="0"/>
                        <a:t>ÖĞRENCİ </a:t>
                      </a:r>
                    </a:p>
                    <a:p>
                      <a:pPr algn="ctr"/>
                      <a:r>
                        <a:rPr lang="tr-TR" sz="1400" dirty="0" smtClean="0"/>
                        <a:t>AD SOYAD</a:t>
                      </a:r>
                      <a:endParaRPr lang="tr-TR" sz="1400" dirty="0"/>
                    </a:p>
                  </a:txBody>
                  <a:tcPr/>
                </a:tc>
                <a:tc>
                  <a:txBody>
                    <a:bodyPr/>
                    <a:lstStyle/>
                    <a:p>
                      <a:pPr algn="ctr"/>
                      <a:r>
                        <a:rPr lang="tr-TR" sz="1400" dirty="0" smtClean="0"/>
                        <a:t>PUAN</a:t>
                      </a:r>
                      <a:endParaRPr lang="tr-TR" sz="1400" dirty="0"/>
                    </a:p>
                  </a:txBody>
                  <a:tcPr/>
                </a:tc>
                <a:tc>
                  <a:txBody>
                    <a:bodyPr/>
                    <a:lstStyle/>
                    <a:p>
                      <a:pPr algn="ctr"/>
                      <a:r>
                        <a:rPr lang="tr-TR" sz="1200" dirty="0" smtClean="0"/>
                        <a:t>YÜZDELİK DİLİM</a:t>
                      </a:r>
                      <a:endParaRPr lang="tr-TR" sz="1200" dirty="0"/>
                    </a:p>
                  </a:txBody>
                  <a:tcPr/>
                </a:tc>
                <a:tc>
                  <a:txBody>
                    <a:bodyPr/>
                    <a:lstStyle/>
                    <a:p>
                      <a:pPr algn="ctr"/>
                      <a:r>
                        <a:rPr lang="tr-TR" sz="1400" dirty="0" smtClean="0"/>
                        <a:t>KAZANDIĞI OKUL/BÖLÜM</a:t>
                      </a:r>
                      <a:endParaRPr lang="tr-TR" sz="1400" dirty="0"/>
                    </a:p>
                  </a:txBody>
                  <a:tcPr/>
                </a:tc>
              </a:tr>
              <a:tr h="356804">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1" name="10 Metin kutusu"/>
          <p:cNvSpPr txBox="1"/>
          <p:nvPr/>
        </p:nvSpPr>
        <p:spPr>
          <a:xfrm>
            <a:off x="2214546" y="6457890"/>
            <a:ext cx="4698722" cy="369332"/>
          </a:xfrm>
          <a:prstGeom prst="rect">
            <a:avLst/>
          </a:prstGeom>
          <a:noFill/>
        </p:spPr>
        <p:txBody>
          <a:bodyPr wrap="none" rtlCol="0">
            <a:spAutoFit/>
          </a:bodyPr>
          <a:lstStyle/>
          <a:p>
            <a:r>
              <a:rPr lang="tr-TR" sz="1800" dirty="0" smtClean="0">
                <a:solidFill>
                  <a:srgbClr val="FF0000"/>
                </a:solidFill>
              </a:rPr>
              <a:t>* SADECE 2015 BİLGİLERİ GİRİLECEKTİR</a:t>
            </a:r>
            <a:endParaRPr lang="tr-TR" sz="1800"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214290"/>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BAŞARILARIMIZ</a:t>
            </a:r>
          </a:p>
        </p:txBody>
      </p:sp>
      <p:graphicFrame>
        <p:nvGraphicFramePr>
          <p:cNvPr id="10" name="9 Tablo"/>
          <p:cNvGraphicFramePr>
            <a:graphicFrameLocks noGrp="1"/>
          </p:cNvGraphicFramePr>
          <p:nvPr/>
        </p:nvGraphicFramePr>
        <p:xfrm>
          <a:off x="2000230" y="790596"/>
          <a:ext cx="6929488" cy="5638800"/>
        </p:xfrm>
        <a:graphic>
          <a:graphicData uri="http://schemas.openxmlformats.org/drawingml/2006/table">
            <a:tbl>
              <a:tblPr firstRow="1" bandRow="1">
                <a:tableStyleId>{5C22544A-7EE6-4342-B048-85BDC9FD1C3A}</a:tableStyleId>
              </a:tblPr>
              <a:tblGrid>
                <a:gridCol w="1732372"/>
                <a:gridCol w="910836"/>
                <a:gridCol w="928694"/>
                <a:gridCol w="3357586"/>
              </a:tblGrid>
              <a:tr h="505472">
                <a:tc>
                  <a:txBody>
                    <a:bodyPr/>
                    <a:lstStyle/>
                    <a:p>
                      <a:pPr algn="ctr"/>
                      <a:r>
                        <a:rPr lang="tr-TR" sz="1400" dirty="0" smtClean="0"/>
                        <a:t>ÖĞRENCİ </a:t>
                      </a:r>
                    </a:p>
                    <a:p>
                      <a:pPr algn="ctr"/>
                      <a:r>
                        <a:rPr lang="tr-TR" sz="1400" dirty="0" smtClean="0"/>
                        <a:t>AD SOYAD</a:t>
                      </a:r>
                      <a:endParaRPr lang="tr-TR" sz="1400" dirty="0"/>
                    </a:p>
                  </a:txBody>
                  <a:tcPr/>
                </a:tc>
                <a:tc>
                  <a:txBody>
                    <a:bodyPr/>
                    <a:lstStyle/>
                    <a:p>
                      <a:pPr algn="ctr"/>
                      <a:r>
                        <a:rPr lang="tr-TR" sz="1400" dirty="0" smtClean="0"/>
                        <a:t>PUAN</a:t>
                      </a:r>
                      <a:endParaRPr lang="tr-TR" sz="1400" dirty="0"/>
                    </a:p>
                  </a:txBody>
                  <a:tcPr/>
                </a:tc>
                <a:tc>
                  <a:txBody>
                    <a:bodyPr/>
                    <a:lstStyle/>
                    <a:p>
                      <a:pPr algn="ctr"/>
                      <a:r>
                        <a:rPr lang="tr-TR" sz="1200" dirty="0" smtClean="0"/>
                        <a:t>YÜZDELİK DİLİM</a:t>
                      </a:r>
                      <a:endParaRPr lang="tr-TR" sz="1200" dirty="0"/>
                    </a:p>
                  </a:txBody>
                  <a:tcPr/>
                </a:tc>
                <a:tc>
                  <a:txBody>
                    <a:bodyPr/>
                    <a:lstStyle/>
                    <a:p>
                      <a:pPr algn="ctr"/>
                      <a:r>
                        <a:rPr lang="tr-TR" sz="1400" dirty="0" smtClean="0"/>
                        <a:t>KAZANDIĞI OKUL/BÖLÜM</a:t>
                      </a:r>
                      <a:endParaRPr lang="tr-TR" sz="1400" dirty="0"/>
                    </a:p>
                  </a:txBody>
                  <a:tcPr/>
                </a:tc>
              </a:tr>
              <a:tr h="356804">
                <a:tc>
                  <a:txBody>
                    <a:bodyPr/>
                    <a:lstStyle/>
                    <a:p>
                      <a:endParaRPr lang="tr-TR" dirty="0"/>
                    </a:p>
                  </a:txBody>
                  <a:tcPr/>
                </a:tc>
                <a:tc>
                  <a:txBody>
                    <a:bodyPr/>
                    <a:lstStyle/>
                    <a:p>
                      <a:endParaRPr lang="tr-TR" dirty="0"/>
                    </a:p>
                  </a:txBody>
                  <a:tcPr/>
                </a:tc>
                <a:tc>
                  <a:txBody>
                    <a:bodyPr/>
                    <a:lstStyle/>
                    <a:p>
                      <a:endParaRPr lang="tr-TR" dirty="0"/>
                    </a:p>
                  </a:txBody>
                  <a:tcPr/>
                </a:tc>
                <a:tc>
                  <a:txBody>
                    <a:bodyPr/>
                    <a:lstStyle/>
                    <a:p>
                      <a:endParaRPr lang="tr-TR" dirty="0"/>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a:p>
                  </a:txBody>
                  <a:tcPr/>
                </a:tc>
              </a:tr>
              <a:tr h="356804">
                <a:tc>
                  <a:txBody>
                    <a:bodyPr/>
                    <a:lstStyle/>
                    <a:p>
                      <a:endParaRPr lang="tr-TR" dirty="0"/>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a:p>
                  </a:txBody>
                  <a:tcPr/>
                </a:tc>
                <a:tc>
                  <a:txBody>
                    <a:bodyPr/>
                    <a:lstStyle/>
                    <a:p>
                      <a:endParaRPr lang="tr-TR"/>
                    </a:p>
                  </a:txBody>
                  <a:tcPr/>
                </a:tc>
                <a:tc>
                  <a:txBody>
                    <a:bodyPr/>
                    <a:lstStyle/>
                    <a:p>
                      <a:endParaRPr lang="tr-TR" dirty="0"/>
                    </a:p>
                  </a:txBody>
                  <a:tcPr/>
                </a:tc>
              </a:tr>
              <a:tr h="356804">
                <a:tc>
                  <a:txBody>
                    <a:bodyPr/>
                    <a:lstStyle/>
                    <a:p>
                      <a:endParaRPr lang="tr-TR"/>
                    </a:p>
                  </a:txBody>
                  <a:tcPr/>
                </a:tc>
                <a:tc>
                  <a:txBody>
                    <a:bodyPr/>
                    <a:lstStyle/>
                    <a:p>
                      <a:endParaRPr lang="tr-TR" dirty="0"/>
                    </a:p>
                  </a:txBody>
                  <a:tcPr/>
                </a:tc>
                <a:tc>
                  <a:txBody>
                    <a:bodyPr/>
                    <a:lstStyle/>
                    <a:p>
                      <a:endParaRPr lang="tr-TR" dirty="0"/>
                    </a:p>
                  </a:txBody>
                  <a:tcPr/>
                </a:tc>
                <a:tc>
                  <a:txBody>
                    <a:bodyPr/>
                    <a:lstStyle/>
                    <a:p>
                      <a:endParaRPr lang="tr-TR" dirty="0"/>
                    </a:p>
                  </a:txBody>
                  <a:tcPr/>
                </a:tc>
              </a:tr>
            </a:tbl>
          </a:graphicData>
        </a:graphic>
      </p:graphicFrame>
      <p:sp>
        <p:nvSpPr>
          <p:cNvPr id="11" name="10 Metin kutusu"/>
          <p:cNvSpPr txBox="1"/>
          <p:nvPr/>
        </p:nvSpPr>
        <p:spPr>
          <a:xfrm>
            <a:off x="2214546" y="6457890"/>
            <a:ext cx="4698722" cy="369332"/>
          </a:xfrm>
          <a:prstGeom prst="rect">
            <a:avLst/>
          </a:prstGeom>
          <a:noFill/>
        </p:spPr>
        <p:txBody>
          <a:bodyPr wrap="none" rtlCol="0">
            <a:spAutoFit/>
          </a:bodyPr>
          <a:lstStyle/>
          <a:p>
            <a:r>
              <a:rPr lang="tr-TR" sz="1800" dirty="0" smtClean="0">
                <a:solidFill>
                  <a:srgbClr val="FF0000"/>
                </a:solidFill>
              </a:rPr>
              <a:t>* SADECE 2015 BİLGİLERİ GİRİLECEKTİR</a:t>
            </a:r>
            <a:endParaRPr lang="tr-TR" sz="1800" dirty="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714480" y="1357298"/>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2016 YILINDAKİ BAŞARILARIMIZ</a:t>
            </a:r>
          </a:p>
        </p:txBody>
      </p:sp>
      <p:graphicFrame>
        <p:nvGraphicFramePr>
          <p:cNvPr id="7" name="6 Tablo"/>
          <p:cNvGraphicFramePr>
            <a:graphicFrameLocks noGrp="1"/>
          </p:cNvGraphicFramePr>
          <p:nvPr/>
        </p:nvGraphicFramePr>
        <p:xfrm>
          <a:off x="642909" y="1928802"/>
          <a:ext cx="8215371" cy="4567934"/>
        </p:xfrm>
        <a:graphic>
          <a:graphicData uri="http://schemas.openxmlformats.org/drawingml/2006/table">
            <a:tbl>
              <a:tblPr firstRow="1" bandRow="1">
                <a:tableStyleId>{5C22544A-7EE6-4342-B048-85BDC9FD1C3A}</a:tableStyleId>
              </a:tblPr>
              <a:tblGrid>
                <a:gridCol w="1000133"/>
                <a:gridCol w="4214842"/>
                <a:gridCol w="3000396"/>
              </a:tblGrid>
              <a:tr h="428628">
                <a:tc>
                  <a:txBody>
                    <a:bodyPr/>
                    <a:lstStyle/>
                    <a:p>
                      <a:pPr algn="ctr"/>
                      <a:r>
                        <a:rPr lang="tr-TR" dirty="0" smtClean="0"/>
                        <a:t>SIRA NO</a:t>
                      </a:r>
                      <a:endParaRPr lang="tr-TR" dirty="0"/>
                    </a:p>
                  </a:txBody>
                  <a:tcPr/>
                </a:tc>
                <a:tc>
                  <a:txBody>
                    <a:bodyPr/>
                    <a:lstStyle/>
                    <a:p>
                      <a:pPr algn="ctr"/>
                      <a:r>
                        <a:rPr lang="tr-TR" dirty="0" smtClean="0"/>
                        <a:t>BAŞARI</a:t>
                      </a:r>
                      <a:endParaRPr lang="tr-TR" dirty="0"/>
                    </a:p>
                  </a:txBody>
                  <a:tcPr/>
                </a:tc>
                <a:tc>
                  <a:txBody>
                    <a:bodyPr/>
                    <a:lstStyle/>
                    <a:p>
                      <a:pPr algn="ctr"/>
                      <a:r>
                        <a:rPr lang="tr-TR" dirty="0" smtClean="0"/>
                        <a:t>DERECE</a:t>
                      </a:r>
                      <a:endParaRPr lang="tr-TR" dirty="0"/>
                    </a:p>
                  </a:txBody>
                  <a:tcPr/>
                </a:tc>
              </a:tr>
              <a:tr h="312347">
                <a:tc>
                  <a:txBody>
                    <a:bodyPr/>
                    <a:lstStyle/>
                    <a:p>
                      <a:pPr algn="ctr"/>
                      <a:r>
                        <a:rPr lang="tr-TR" dirty="0" smtClean="0">
                          <a:solidFill>
                            <a:srgbClr val="FF0000"/>
                          </a:solidFill>
                        </a:rPr>
                        <a:t>ÖRNEK</a:t>
                      </a:r>
                      <a:endParaRPr lang="tr-TR" dirty="0">
                        <a:solidFill>
                          <a:srgbClr val="FF0000"/>
                        </a:solidFill>
                      </a:endParaRPr>
                    </a:p>
                  </a:txBody>
                  <a:tcPr/>
                </a:tc>
                <a:tc>
                  <a:txBody>
                    <a:bodyPr/>
                    <a:lstStyle/>
                    <a:p>
                      <a:r>
                        <a:rPr lang="tr-TR" dirty="0" smtClean="0">
                          <a:solidFill>
                            <a:srgbClr val="FF0000"/>
                          </a:solidFill>
                        </a:rPr>
                        <a:t>29 EKİM CUMHURİYET BAYRAMI ŞİİR YARIŞMASI</a:t>
                      </a:r>
                      <a:endParaRPr lang="tr-TR" dirty="0">
                        <a:solidFill>
                          <a:srgbClr val="FF0000"/>
                        </a:solidFill>
                      </a:endParaRPr>
                    </a:p>
                  </a:txBody>
                  <a:tcPr/>
                </a:tc>
                <a:tc>
                  <a:txBody>
                    <a:bodyPr/>
                    <a:lstStyle/>
                    <a:p>
                      <a:pPr algn="ctr"/>
                      <a:r>
                        <a:rPr lang="tr-TR" dirty="0" smtClean="0">
                          <a:solidFill>
                            <a:srgbClr val="FF0000"/>
                          </a:solidFill>
                        </a:rPr>
                        <a:t>İLÇE 1.Sİ</a:t>
                      </a:r>
                      <a:endParaRPr lang="tr-TR" dirty="0">
                        <a:solidFill>
                          <a:srgbClr val="FF0000"/>
                        </a:solidFill>
                      </a:endParaRPr>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b="1" dirty="0"/>
                    </a:p>
                  </a:txBody>
                  <a:tcPr/>
                </a:tc>
                <a:tc>
                  <a:txBody>
                    <a:bodyPr/>
                    <a:lstStyle/>
                    <a:p>
                      <a:pPr algn="r"/>
                      <a:endParaRPr lang="tr-TR" b="1" dirty="0"/>
                    </a:p>
                  </a:txBody>
                  <a:tcPr/>
                </a:tc>
                <a:tc>
                  <a:txBody>
                    <a:bodyPr/>
                    <a:lstStyle/>
                    <a:p>
                      <a:pPr algn="ctr"/>
                      <a:endParaRPr lang="tr-TR" b="1"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714480" y="1357298"/>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r>
              <a:rPr lang="tr-TR" dirty="0" smtClean="0"/>
              <a:t>2016 YILINDAKİ BAŞARILARIMIZ</a:t>
            </a:r>
          </a:p>
        </p:txBody>
      </p:sp>
      <p:graphicFrame>
        <p:nvGraphicFramePr>
          <p:cNvPr id="7" name="6 Tablo"/>
          <p:cNvGraphicFramePr>
            <a:graphicFrameLocks noGrp="1"/>
          </p:cNvGraphicFramePr>
          <p:nvPr/>
        </p:nvGraphicFramePr>
        <p:xfrm>
          <a:off x="642909" y="1928802"/>
          <a:ext cx="8215371" cy="3927854"/>
        </p:xfrm>
        <a:graphic>
          <a:graphicData uri="http://schemas.openxmlformats.org/drawingml/2006/table">
            <a:tbl>
              <a:tblPr firstRow="1" bandRow="1">
                <a:tableStyleId>{5C22544A-7EE6-4342-B048-85BDC9FD1C3A}</a:tableStyleId>
              </a:tblPr>
              <a:tblGrid>
                <a:gridCol w="1000133"/>
                <a:gridCol w="4214842"/>
                <a:gridCol w="3000396"/>
              </a:tblGrid>
              <a:tr h="428628">
                <a:tc>
                  <a:txBody>
                    <a:bodyPr/>
                    <a:lstStyle/>
                    <a:p>
                      <a:pPr algn="ctr"/>
                      <a:r>
                        <a:rPr lang="tr-TR" dirty="0" smtClean="0"/>
                        <a:t>SIRA NO</a:t>
                      </a:r>
                      <a:endParaRPr lang="tr-TR" dirty="0"/>
                    </a:p>
                  </a:txBody>
                  <a:tcPr/>
                </a:tc>
                <a:tc>
                  <a:txBody>
                    <a:bodyPr/>
                    <a:lstStyle/>
                    <a:p>
                      <a:pPr algn="ctr"/>
                      <a:r>
                        <a:rPr lang="tr-TR" dirty="0" smtClean="0"/>
                        <a:t>BAŞARI</a:t>
                      </a:r>
                      <a:endParaRPr lang="tr-TR" dirty="0"/>
                    </a:p>
                  </a:txBody>
                  <a:tcPr/>
                </a:tc>
                <a:tc>
                  <a:txBody>
                    <a:bodyPr/>
                    <a:lstStyle/>
                    <a:p>
                      <a:pPr algn="ctr"/>
                      <a:r>
                        <a:rPr lang="tr-TR" dirty="0" smtClean="0"/>
                        <a:t>DERECE</a:t>
                      </a: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546607">
                <a:tc>
                  <a:txBody>
                    <a:bodyPr/>
                    <a:lstStyle/>
                    <a:p>
                      <a:pPr algn="ctr"/>
                      <a:endParaRPr lang="tr-TR" dirty="0"/>
                    </a:p>
                  </a:txBody>
                  <a:tcPr/>
                </a:tc>
                <a:tc>
                  <a:txBody>
                    <a:bodyPr/>
                    <a:lstStyle/>
                    <a:p>
                      <a:endParaRPr lang="tr-TR" dirty="0"/>
                    </a:p>
                  </a:txBody>
                  <a:tcPr/>
                </a:tc>
                <a:tc>
                  <a:txBody>
                    <a:bodyPr/>
                    <a:lstStyle/>
                    <a:p>
                      <a:pPr algn="ctr"/>
                      <a:endParaRPr lang="tr-TR" dirty="0"/>
                    </a:p>
                  </a:txBody>
                  <a:tcPr/>
                </a:tc>
              </a:tr>
              <a:tr h="312347">
                <a:tc>
                  <a:txBody>
                    <a:bodyPr/>
                    <a:lstStyle/>
                    <a:p>
                      <a:pPr algn="ctr"/>
                      <a:endParaRPr lang="tr-TR" b="1" dirty="0"/>
                    </a:p>
                  </a:txBody>
                  <a:tcPr/>
                </a:tc>
                <a:tc>
                  <a:txBody>
                    <a:bodyPr/>
                    <a:lstStyle/>
                    <a:p>
                      <a:pPr algn="r"/>
                      <a:endParaRPr lang="tr-TR" b="1" dirty="0"/>
                    </a:p>
                  </a:txBody>
                  <a:tcPr/>
                </a:tc>
                <a:tc>
                  <a:txBody>
                    <a:bodyPr/>
                    <a:lstStyle/>
                    <a:p>
                      <a:pPr algn="ctr"/>
                      <a:endParaRPr lang="tr-TR" b="1"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585597"/>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TAŞIMALI EĞİTİM DURUMU</a:t>
            </a:r>
          </a:p>
        </p:txBody>
      </p:sp>
      <p:sp>
        <p:nvSpPr>
          <p:cNvPr id="3" name="2 Metin kutusu"/>
          <p:cNvSpPr txBox="1"/>
          <p:nvPr/>
        </p:nvSpPr>
        <p:spPr>
          <a:xfrm>
            <a:off x="2357422" y="1299977"/>
            <a:ext cx="6357982" cy="120032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buFont typeface="Wingdings" pitchFamily="2" charset="2"/>
              <a:buChar char="Ø"/>
            </a:pPr>
            <a:endParaRPr lang="tr-TR" sz="1800" dirty="0" smtClean="0"/>
          </a:p>
          <a:p>
            <a:pPr algn="just">
              <a:buFont typeface="Wingdings" pitchFamily="2" charset="2"/>
              <a:buChar char="Ø"/>
            </a:pPr>
            <a:endParaRPr lang="tr-TR" sz="1800" dirty="0" smtClean="0"/>
          </a:p>
          <a:p>
            <a:pPr algn="just">
              <a:buFont typeface="Wingdings" pitchFamily="2" charset="2"/>
              <a:buChar char="Ø"/>
            </a:pPr>
            <a:endParaRPr lang="tr-TR" sz="1800" dirty="0" smtClean="0"/>
          </a:p>
          <a:p>
            <a:pPr algn="just"/>
            <a:endParaRPr lang="tr-TR" sz="1800" dirty="0"/>
          </a:p>
        </p:txBody>
      </p:sp>
      <p:sp>
        <p:nvSpPr>
          <p:cNvPr id="4" name="3 Yuvarlatılmış Dikdörtgen"/>
          <p:cNvSpPr/>
          <p:nvPr/>
        </p:nvSpPr>
        <p:spPr bwMode="auto">
          <a:xfrm>
            <a:off x="2428860" y="3255063"/>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ARAÇ VE LOJMAN DURUMU</a:t>
            </a:r>
          </a:p>
        </p:txBody>
      </p:sp>
      <p:sp>
        <p:nvSpPr>
          <p:cNvPr id="5" name="4 Metin kutusu"/>
          <p:cNvSpPr txBox="1"/>
          <p:nvPr/>
        </p:nvSpPr>
        <p:spPr>
          <a:xfrm>
            <a:off x="2428860" y="4040881"/>
            <a:ext cx="635798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smtClean="0"/>
          </a:p>
          <a:p>
            <a:pPr algn="just"/>
            <a:endParaRPr lang="tr-TR"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143108" y="214290"/>
            <a:ext cx="6786610"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BİLGİSAYAR VE</a:t>
            </a:r>
            <a:r>
              <a:rPr kumimoji="0" lang="tr-TR" sz="2400" b="0" i="0" u="none" strike="noStrike" cap="none" normalizeH="0" dirty="0" smtClean="0">
                <a:ln>
                  <a:noFill/>
                </a:ln>
                <a:solidFill>
                  <a:schemeClr val="tx1"/>
                </a:solidFill>
                <a:effectLst/>
                <a:latin typeface="Arial" charset="0"/>
              </a:rPr>
              <a:t> ETKİLEŞİMLİ TAHTA </a:t>
            </a:r>
            <a:r>
              <a:rPr kumimoji="0" lang="tr-TR" sz="2400" b="0" i="0" u="none" strike="noStrike" cap="none" normalizeH="0" baseline="0" dirty="0" smtClean="0">
                <a:ln>
                  <a:noFill/>
                </a:ln>
                <a:solidFill>
                  <a:schemeClr val="tx1"/>
                </a:solidFill>
                <a:effectLst/>
                <a:latin typeface="Arial" charset="0"/>
              </a:rPr>
              <a:t>DURUMU</a:t>
            </a:r>
            <a:endParaRPr kumimoji="0" lang="tr-TR" sz="2400" b="0" i="0" u="none" strike="noStrike" cap="none" normalizeH="0" baseline="0" dirty="0" smtClean="0">
              <a:ln>
                <a:noFill/>
              </a:ln>
              <a:solidFill>
                <a:schemeClr val="tx1"/>
              </a:solidFill>
              <a:effectLst/>
              <a:latin typeface="Arial" charset="0"/>
            </a:endParaRPr>
          </a:p>
        </p:txBody>
      </p:sp>
      <p:graphicFrame>
        <p:nvGraphicFramePr>
          <p:cNvPr id="6" name="5 Tablo"/>
          <p:cNvGraphicFramePr>
            <a:graphicFrameLocks noGrp="1"/>
          </p:cNvGraphicFramePr>
          <p:nvPr/>
        </p:nvGraphicFramePr>
        <p:xfrm>
          <a:off x="1928793" y="785794"/>
          <a:ext cx="7072362" cy="2000264"/>
        </p:xfrm>
        <a:graphic>
          <a:graphicData uri="http://schemas.openxmlformats.org/drawingml/2006/table">
            <a:tbl>
              <a:tblPr firstRow="1" bandRow="1">
                <a:tableStyleId>{5C22544A-7EE6-4342-B048-85BDC9FD1C3A}</a:tableStyleId>
              </a:tblPr>
              <a:tblGrid>
                <a:gridCol w="2571769"/>
                <a:gridCol w="2143139"/>
                <a:gridCol w="2357454"/>
              </a:tblGrid>
              <a:tr h="500066">
                <a:tc>
                  <a:txBody>
                    <a:bodyPr/>
                    <a:lstStyle/>
                    <a:p>
                      <a:pPr algn="ctr"/>
                      <a:r>
                        <a:rPr lang="tr-TR" dirty="0" smtClean="0"/>
                        <a:t>CİHAZ</a:t>
                      </a:r>
                      <a:endParaRPr lang="tr-TR" dirty="0"/>
                    </a:p>
                  </a:txBody>
                  <a:tcPr/>
                </a:tc>
                <a:tc gridSpan="2">
                  <a:txBody>
                    <a:bodyPr/>
                    <a:lstStyle/>
                    <a:p>
                      <a:pPr algn="ctr"/>
                      <a:r>
                        <a:rPr lang="tr-TR" dirty="0" smtClean="0"/>
                        <a:t>ADET</a:t>
                      </a:r>
                      <a:endParaRPr lang="tr-TR" dirty="0"/>
                    </a:p>
                  </a:txBody>
                  <a:tcPr/>
                </a:tc>
                <a:tc hMerge="1">
                  <a:txBody>
                    <a:bodyPr/>
                    <a:lstStyle/>
                    <a:p>
                      <a:endParaRPr lang="tr-TR" dirty="0"/>
                    </a:p>
                  </a:txBody>
                  <a:tcPr/>
                </a:tc>
              </a:tr>
              <a:tr h="500066">
                <a:tc>
                  <a:txBody>
                    <a:bodyPr/>
                    <a:lstStyle/>
                    <a:p>
                      <a:endParaRPr lang="tr-TR"/>
                    </a:p>
                  </a:txBody>
                  <a:tcPr/>
                </a:tc>
                <a:tc>
                  <a:txBody>
                    <a:bodyPr/>
                    <a:lstStyle/>
                    <a:p>
                      <a:pPr algn="ctr"/>
                      <a:r>
                        <a:rPr lang="tr-TR" b="1" dirty="0" smtClean="0"/>
                        <a:t>ÇALIŞAN</a:t>
                      </a:r>
                      <a:endParaRPr lang="tr-TR" b="1" dirty="0"/>
                    </a:p>
                  </a:txBody>
                  <a:tcPr/>
                </a:tc>
                <a:tc>
                  <a:txBody>
                    <a:bodyPr/>
                    <a:lstStyle/>
                    <a:p>
                      <a:pPr algn="ctr"/>
                      <a:r>
                        <a:rPr lang="tr-TR" b="1" dirty="0" smtClean="0"/>
                        <a:t>ARIZALI</a:t>
                      </a:r>
                      <a:endParaRPr lang="tr-TR" b="1" dirty="0"/>
                    </a:p>
                  </a:txBody>
                  <a:tcPr/>
                </a:tc>
              </a:tr>
              <a:tr h="500066">
                <a:tc>
                  <a:txBody>
                    <a:bodyPr/>
                    <a:lstStyle/>
                    <a:p>
                      <a:r>
                        <a:rPr lang="tr-TR" dirty="0" smtClean="0"/>
                        <a:t>BİLGİSAYAR</a:t>
                      </a:r>
                      <a:endParaRPr lang="tr-TR" dirty="0"/>
                    </a:p>
                  </a:txBody>
                  <a:tcPr/>
                </a:tc>
                <a:tc>
                  <a:txBody>
                    <a:bodyPr/>
                    <a:lstStyle/>
                    <a:p>
                      <a:pPr algn="ctr"/>
                      <a:endParaRPr lang="tr-TR" dirty="0"/>
                    </a:p>
                  </a:txBody>
                  <a:tcPr/>
                </a:tc>
                <a:tc>
                  <a:txBody>
                    <a:bodyPr/>
                    <a:lstStyle/>
                    <a:p>
                      <a:pPr algn="ctr"/>
                      <a:endParaRPr lang="tr-TR"/>
                    </a:p>
                  </a:txBody>
                  <a:tcPr/>
                </a:tc>
              </a:tr>
              <a:tr h="500066">
                <a:tc>
                  <a:txBody>
                    <a:bodyPr/>
                    <a:lstStyle/>
                    <a:p>
                      <a:r>
                        <a:rPr lang="tr-TR" dirty="0" smtClean="0"/>
                        <a:t>ETKİLEŞİMLİ TAHTA</a:t>
                      </a:r>
                      <a:endParaRPr lang="tr-TR" dirty="0"/>
                    </a:p>
                  </a:txBody>
                  <a:tcPr/>
                </a:tc>
                <a:tc>
                  <a:txBody>
                    <a:bodyPr/>
                    <a:lstStyle/>
                    <a:p>
                      <a:pPr algn="ctr"/>
                      <a:endParaRPr lang="tr-TR" dirty="0"/>
                    </a:p>
                  </a:txBody>
                  <a:tcPr/>
                </a:tc>
                <a:tc>
                  <a:txBody>
                    <a:bodyPr/>
                    <a:lstStyle/>
                    <a:p>
                      <a:pPr algn="ctr"/>
                      <a:endParaRPr lang="tr-TR" dirty="0"/>
                    </a:p>
                  </a:txBody>
                  <a:tcPr/>
                </a:tc>
              </a:tr>
            </a:tbl>
          </a:graphicData>
        </a:graphic>
      </p:graphicFrame>
      <p:sp>
        <p:nvSpPr>
          <p:cNvPr id="7" name="6 Metin kutusu"/>
          <p:cNvSpPr txBox="1"/>
          <p:nvPr/>
        </p:nvSpPr>
        <p:spPr>
          <a:xfrm>
            <a:off x="1928794" y="2928934"/>
            <a:ext cx="7072362" cy="378565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r>
              <a:rPr lang="tr-TR" sz="1500" u="sng" dirty="0" smtClean="0"/>
              <a:t>ARIZA DURUMLARI HAKKINDA BİLGİ YAZILACAKTIR</a:t>
            </a:r>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smtClean="0"/>
          </a:p>
          <a:p>
            <a:endParaRPr lang="tr-TR"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214546" y="585597"/>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2016 YILI HARCAMA KALEMİ VE DURUMU</a:t>
            </a:r>
          </a:p>
        </p:txBody>
      </p:sp>
      <p:graphicFrame>
        <p:nvGraphicFramePr>
          <p:cNvPr id="7" name="6 Tablo"/>
          <p:cNvGraphicFramePr>
            <a:graphicFrameLocks noGrp="1"/>
          </p:cNvGraphicFramePr>
          <p:nvPr/>
        </p:nvGraphicFramePr>
        <p:xfrm>
          <a:off x="2500298" y="1785926"/>
          <a:ext cx="6096000" cy="3977640"/>
        </p:xfrm>
        <a:graphic>
          <a:graphicData uri="http://schemas.openxmlformats.org/drawingml/2006/table">
            <a:tbl>
              <a:tblPr firstRow="1" bandRow="1">
                <a:tableStyleId>{5C22544A-7EE6-4342-B048-85BDC9FD1C3A}</a:tableStyleId>
              </a:tblPr>
              <a:tblGrid>
                <a:gridCol w="3286148"/>
                <a:gridCol w="2809852"/>
              </a:tblGrid>
              <a:tr h="294322">
                <a:tc>
                  <a:txBody>
                    <a:bodyPr/>
                    <a:lstStyle/>
                    <a:p>
                      <a:pPr algn="ctr"/>
                      <a:r>
                        <a:rPr lang="tr-TR" dirty="0" smtClean="0"/>
                        <a:t>HARCAMA KALEMİ</a:t>
                      </a:r>
                      <a:endParaRPr lang="tr-TR" dirty="0"/>
                    </a:p>
                  </a:txBody>
                  <a:tcPr/>
                </a:tc>
                <a:tc>
                  <a:txBody>
                    <a:bodyPr/>
                    <a:lstStyle/>
                    <a:p>
                      <a:pPr algn="ctr"/>
                      <a:r>
                        <a:rPr lang="tr-TR" dirty="0" smtClean="0"/>
                        <a:t>ÖDENEN PARA MİKTARI</a:t>
                      </a:r>
                      <a:endParaRPr lang="tr-TR" dirty="0"/>
                    </a:p>
                  </a:txBody>
                  <a:tcPr/>
                </a:tc>
              </a:tr>
              <a:tr h="370840">
                <a:tc>
                  <a:txBody>
                    <a:bodyPr/>
                    <a:lstStyle/>
                    <a:p>
                      <a:r>
                        <a:rPr lang="tr-TR" dirty="0" smtClean="0"/>
                        <a:t>SU</a:t>
                      </a:r>
                      <a:endParaRPr lang="tr-TR" dirty="0"/>
                    </a:p>
                  </a:txBody>
                  <a:tcPr/>
                </a:tc>
                <a:tc>
                  <a:txBody>
                    <a:bodyPr/>
                    <a:lstStyle/>
                    <a:p>
                      <a:pPr algn="ctr"/>
                      <a:endParaRPr lang="tr-TR" dirty="0"/>
                    </a:p>
                  </a:txBody>
                  <a:tcPr/>
                </a:tc>
              </a:tr>
              <a:tr h="370840">
                <a:tc>
                  <a:txBody>
                    <a:bodyPr/>
                    <a:lstStyle/>
                    <a:p>
                      <a:r>
                        <a:rPr lang="tr-TR" dirty="0" smtClean="0"/>
                        <a:t>ELEKTRİK</a:t>
                      </a:r>
                      <a:endParaRPr lang="tr-TR" dirty="0"/>
                    </a:p>
                  </a:txBody>
                  <a:tcPr/>
                </a:tc>
                <a:tc>
                  <a:txBody>
                    <a:bodyPr/>
                    <a:lstStyle/>
                    <a:p>
                      <a:pPr algn="ctr"/>
                      <a:endParaRPr lang="tr-TR" dirty="0"/>
                    </a:p>
                  </a:txBody>
                  <a:tcPr/>
                </a:tc>
              </a:tr>
              <a:tr h="370840">
                <a:tc>
                  <a:txBody>
                    <a:bodyPr/>
                    <a:lstStyle/>
                    <a:p>
                      <a:r>
                        <a:rPr lang="tr-TR" dirty="0" smtClean="0"/>
                        <a:t>TELEFON</a:t>
                      </a:r>
                      <a:endParaRPr lang="tr-TR" dirty="0"/>
                    </a:p>
                  </a:txBody>
                  <a:tcPr/>
                </a:tc>
                <a:tc>
                  <a:txBody>
                    <a:bodyPr/>
                    <a:lstStyle/>
                    <a:p>
                      <a:pPr algn="ctr"/>
                      <a:endParaRPr lang="tr-TR" dirty="0"/>
                    </a:p>
                  </a:txBody>
                  <a:tcPr/>
                </a:tc>
              </a:tr>
              <a:tr h="370840">
                <a:tc>
                  <a:txBody>
                    <a:bodyPr/>
                    <a:lstStyle/>
                    <a:p>
                      <a:r>
                        <a:rPr lang="tr-TR" dirty="0" smtClean="0"/>
                        <a:t>TTNET</a:t>
                      </a:r>
                      <a:endParaRPr lang="tr-TR" dirty="0"/>
                    </a:p>
                  </a:txBody>
                  <a:tcPr/>
                </a:tc>
                <a:tc>
                  <a:txBody>
                    <a:bodyPr/>
                    <a:lstStyle/>
                    <a:p>
                      <a:pPr algn="ctr"/>
                      <a:endParaRPr lang="tr-TR" dirty="0"/>
                    </a:p>
                  </a:txBody>
                  <a:tcPr/>
                </a:tc>
              </a:tr>
              <a:tr h="370840">
                <a:tc>
                  <a:txBody>
                    <a:bodyPr/>
                    <a:lstStyle/>
                    <a:p>
                      <a:r>
                        <a:rPr lang="tr-TR" dirty="0" smtClean="0"/>
                        <a:t>DOĞALGAZ</a:t>
                      </a:r>
                      <a:endParaRPr lang="tr-TR" dirty="0"/>
                    </a:p>
                  </a:txBody>
                  <a:tcPr/>
                </a:tc>
                <a:tc>
                  <a:txBody>
                    <a:bodyPr/>
                    <a:lstStyle/>
                    <a:p>
                      <a:pPr algn="ctr"/>
                      <a:endParaRPr lang="tr-TR" dirty="0"/>
                    </a:p>
                  </a:txBody>
                  <a:tcPr/>
                </a:tc>
              </a:tr>
              <a:tr h="370840">
                <a:tc>
                  <a:txBody>
                    <a:bodyPr/>
                    <a:lstStyle/>
                    <a:p>
                      <a:r>
                        <a:rPr lang="tr-TR" dirty="0" smtClean="0"/>
                        <a:t>YAKACAK</a:t>
                      </a:r>
                      <a:endParaRPr lang="tr-TR" dirty="0"/>
                    </a:p>
                  </a:txBody>
                  <a:tcPr/>
                </a:tc>
                <a:tc>
                  <a:txBody>
                    <a:bodyPr/>
                    <a:lstStyle/>
                    <a:p>
                      <a:pPr algn="ctr"/>
                      <a:endParaRPr lang="tr-TR" dirty="0"/>
                    </a:p>
                  </a:txBody>
                  <a:tcPr/>
                </a:tc>
              </a:tr>
              <a:tr h="370840">
                <a:tc>
                  <a:txBody>
                    <a:bodyPr/>
                    <a:lstStyle/>
                    <a:p>
                      <a:r>
                        <a:rPr lang="tr-TR" dirty="0" smtClean="0"/>
                        <a:t>OKUL BAKIMI VE ONARIMI</a:t>
                      </a:r>
                      <a:endParaRPr lang="tr-TR" dirty="0"/>
                    </a:p>
                  </a:txBody>
                  <a:tcPr/>
                </a:tc>
                <a:tc>
                  <a:txBody>
                    <a:bodyPr/>
                    <a:lstStyle/>
                    <a:p>
                      <a:pPr algn="ctr"/>
                      <a:endParaRPr lang="tr-TR" dirty="0"/>
                    </a:p>
                  </a:txBody>
                  <a:tcPr/>
                </a:tc>
              </a:tr>
              <a:tr h="370840">
                <a:tc>
                  <a:txBody>
                    <a:bodyPr/>
                    <a:lstStyle/>
                    <a:p>
                      <a:r>
                        <a:rPr lang="tr-TR" dirty="0" smtClean="0"/>
                        <a:t>TAŞIMA VE YEMEK GİDERİ</a:t>
                      </a:r>
                      <a:endParaRPr lang="tr-TR" dirty="0"/>
                    </a:p>
                  </a:txBody>
                  <a:tcPr/>
                </a:tc>
                <a:tc>
                  <a:txBody>
                    <a:bodyPr/>
                    <a:lstStyle/>
                    <a:p>
                      <a:pPr algn="ctr"/>
                      <a:endParaRPr lang="tr-TR" dirty="0"/>
                    </a:p>
                  </a:txBody>
                  <a:tcPr/>
                </a:tc>
              </a:tr>
              <a:tr h="370840">
                <a:tc>
                  <a:txBody>
                    <a:bodyPr/>
                    <a:lstStyle/>
                    <a:p>
                      <a:pPr algn="r"/>
                      <a:r>
                        <a:rPr lang="tr-TR" b="1" dirty="0" smtClean="0"/>
                        <a:t>TOPLAM</a:t>
                      </a:r>
                      <a:endParaRPr lang="tr-TR" b="1" dirty="0"/>
                    </a:p>
                  </a:txBody>
                  <a:tcPr/>
                </a:tc>
                <a:tc>
                  <a:txBody>
                    <a:bodyPr/>
                    <a:lstStyle/>
                    <a:p>
                      <a:pPr algn="ctr"/>
                      <a:endParaRPr lang="tr-TR"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1428728" y="2357430"/>
            <a:ext cx="6790000" cy="323165"/>
          </a:xfrm>
          <a:prstGeom prst="rect">
            <a:avLst/>
          </a:prstGeom>
          <a:noFill/>
        </p:spPr>
        <p:txBody>
          <a:bodyPr wrap="none" rtlCol="0">
            <a:spAutoFit/>
          </a:bodyPr>
          <a:lstStyle/>
          <a:p>
            <a:r>
              <a:rPr lang="tr-TR" sz="1500" b="1" dirty="0" smtClean="0"/>
              <a:t>2016 YILINDA ONARIMLARI GERÇEKLEŞEN FAALİYETLER YAZILACAK</a:t>
            </a:r>
            <a:endParaRPr lang="tr-TR" sz="1500" b="1" dirty="0"/>
          </a:p>
        </p:txBody>
      </p:sp>
      <p:sp>
        <p:nvSpPr>
          <p:cNvPr id="5" name="4 Metin kutusu"/>
          <p:cNvSpPr txBox="1"/>
          <p:nvPr/>
        </p:nvSpPr>
        <p:spPr>
          <a:xfrm>
            <a:off x="642910" y="3357562"/>
            <a:ext cx="6742615" cy="1246495"/>
          </a:xfrm>
          <a:prstGeom prst="rect">
            <a:avLst/>
          </a:prstGeom>
          <a:noFill/>
        </p:spPr>
        <p:txBody>
          <a:bodyPr wrap="none" rtlCol="0">
            <a:spAutoFit/>
          </a:bodyPr>
          <a:lstStyle/>
          <a:p>
            <a:pPr algn="l"/>
            <a:r>
              <a:rPr lang="tr-TR" sz="1500" dirty="0" smtClean="0">
                <a:solidFill>
                  <a:srgbClr val="FF0000"/>
                </a:solidFill>
              </a:rPr>
              <a:t>ÖRNEK:</a:t>
            </a:r>
          </a:p>
          <a:p>
            <a:pPr marL="457200" indent="-457200" algn="l">
              <a:buAutoNum type="arabicParenR"/>
            </a:pPr>
            <a:r>
              <a:rPr lang="tr-TR" sz="1500" dirty="0" smtClean="0">
                <a:solidFill>
                  <a:srgbClr val="FF0000"/>
                </a:solidFill>
              </a:rPr>
              <a:t>KURUM İÇİNDE VE LOJMANDA TAMİR EDİLECEK YERLER YAPILDI.</a:t>
            </a:r>
          </a:p>
          <a:p>
            <a:pPr marL="457200" indent="-457200" algn="l">
              <a:buAutoNum type="arabicParenR"/>
            </a:pPr>
            <a:r>
              <a:rPr lang="tr-TR" sz="1500" dirty="0" smtClean="0">
                <a:solidFill>
                  <a:srgbClr val="FF0000"/>
                </a:solidFill>
              </a:rPr>
              <a:t>KAPILAR ONARILIP BOYANDI</a:t>
            </a:r>
          </a:p>
          <a:p>
            <a:pPr marL="457200" indent="-457200" algn="l">
              <a:buAutoNum type="arabicParenR"/>
            </a:pPr>
            <a:r>
              <a:rPr lang="tr-TR" sz="1500" dirty="0" smtClean="0">
                <a:solidFill>
                  <a:srgbClr val="FF0000"/>
                </a:solidFill>
              </a:rPr>
              <a:t>TÜM KURUM VE LOJMAN BOYANDI</a:t>
            </a:r>
          </a:p>
          <a:p>
            <a:pPr marL="457200" indent="-457200" algn="l">
              <a:buAutoNum type="arabicParenR"/>
            </a:pPr>
            <a:r>
              <a:rPr lang="tr-TR" sz="1500" dirty="0" smtClean="0">
                <a:solidFill>
                  <a:srgbClr val="FF0000"/>
                </a:solidFill>
              </a:rPr>
              <a:t> …</a:t>
            </a:r>
            <a:endParaRPr lang="tr-TR" sz="15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Grp="1" noChangeArrowheads="1"/>
          </p:cNvSpPr>
          <p:nvPr>
            <p:ph type="body" idx="1"/>
          </p:nvPr>
        </p:nvSpPr>
        <p:spPr>
          <a:xfrm>
            <a:off x="3071802" y="2071678"/>
            <a:ext cx="5233997" cy="1928826"/>
          </a:xfrm>
        </p:spPr>
        <p:txBody>
          <a:bodyPr/>
          <a:lstStyle/>
          <a:p>
            <a:pPr>
              <a:lnSpc>
                <a:spcPct val="80000"/>
              </a:lnSpc>
            </a:pPr>
            <a:r>
              <a:rPr lang="tr-TR" sz="2000" dirty="0">
                <a:solidFill>
                  <a:schemeClr val="tx1"/>
                </a:solidFill>
                <a:latin typeface="AR BERKLEY" pitchFamily="2" charset="0"/>
              </a:rPr>
              <a:t>Milletleri kurtaranlar yalnız ve ancak öğretmenlerdir. Öğretmenden, eğiticiden yoksun bir millet henüz millet adını almak kabiliyetini kazanmamıştır. Ona basit bir kitle denir, millet denemez. Bir kitle millet olabilmek için mutlaka eğiticilere, öğretmenlere muhtaçtır.</a:t>
            </a:r>
            <a:endParaRPr lang="ru-RU" sz="2000" dirty="0"/>
          </a:p>
        </p:txBody>
      </p:sp>
      <p:pic>
        <p:nvPicPr>
          <p:cNvPr id="4" name="Picture 11" descr="C:\Users\goral\Desktop\ATA.png"/>
          <p:cNvPicPr>
            <a:picLocks noChangeAspect="1" noChangeArrowheads="1"/>
          </p:cNvPicPr>
          <p:nvPr/>
        </p:nvPicPr>
        <p:blipFill>
          <a:blip r:embed="rId3"/>
          <a:srcRect/>
          <a:stretch>
            <a:fillRect/>
          </a:stretch>
        </p:blipFill>
        <p:spPr bwMode="auto">
          <a:xfrm>
            <a:off x="71406" y="1757224"/>
            <a:ext cx="3167090" cy="4386420"/>
          </a:xfrm>
          <a:prstGeom prst="rect">
            <a:avLst/>
          </a:prstGeom>
          <a:noFill/>
        </p:spPr>
      </p:pic>
      <p:pic>
        <p:nvPicPr>
          <p:cNvPr id="17414" name="Picture 6" descr="C:\Users\goral\Desktop\Signature_of_Mustafa_Kemal_Atatürk.png"/>
          <p:cNvPicPr>
            <a:picLocks noChangeAspect="1" noChangeArrowheads="1"/>
          </p:cNvPicPr>
          <p:nvPr/>
        </p:nvPicPr>
        <p:blipFill>
          <a:blip r:embed="rId4"/>
          <a:srcRect/>
          <a:stretch>
            <a:fillRect/>
          </a:stretch>
        </p:blipFill>
        <p:spPr bwMode="auto">
          <a:xfrm rot="20974821">
            <a:off x="4438216" y="4220586"/>
            <a:ext cx="3332686" cy="119440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2928926" y="2428868"/>
            <a:ext cx="3579570" cy="323165"/>
          </a:xfrm>
          <a:prstGeom prst="rect">
            <a:avLst/>
          </a:prstGeom>
          <a:noFill/>
        </p:spPr>
        <p:txBody>
          <a:bodyPr wrap="none" rtlCol="0">
            <a:spAutoFit/>
          </a:bodyPr>
          <a:lstStyle/>
          <a:p>
            <a:r>
              <a:rPr lang="tr-TR" sz="1500" b="1" dirty="0" smtClean="0"/>
              <a:t>KURUMUN İHTİYAÇLARI YAZILACAK</a:t>
            </a:r>
            <a:endParaRPr lang="tr-TR" sz="15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643042" y="1500174"/>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FAALİYET RAPORLARI</a:t>
            </a:r>
          </a:p>
        </p:txBody>
      </p:sp>
      <p:sp>
        <p:nvSpPr>
          <p:cNvPr id="4" name="3 Metin kutusu"/>
          <p:cNvSpPr txBox="1"/>
          <p:nvPr/>
        </p:nvSpPr>
        <p:spPr>
          <a:xfrm>
            <a:off x="2500298" y="2428868"/>
            <a:ext cx="4925516" cy="323165"/>
          </a:xfrm>
          <a:prstGeom prst="rect">
            <a:avLst/>
          </a:prstGeom>
          <a:noFill/>
        </p:spPr>
        <p:txBody>
          <a:bodyPr wrap="none" rtlCol="0">
            <a:spAutoFit/>
          </a:bodyPr>
          <a:lstStyle/>
          <a:p>
            <a:r>
              <a:rPr lang="tr-TR" sz="1500" b="1" dirty="0" smtClean="0"/>
              <a:t>VARSA LOJMAN İLE İLGİLİ SIKINTILAR YAZILACAK</a:t>
            </a:r>
            <a:endParaRPr lang="tr-TR" sz="15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Yuvarlatılmış Dikdörtgen"/>
          <p:cNvSpPr/>
          <p:nvPr/>
        </p:nvSpPr>
        <p:spPr bwMode="auto">
          <a:xfrm>
            <a:off x="1071538" y="1928802"/>
            <a:ext cx="6929486" cy="3071834"/>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b="1" u="sng" dirty="0" smtClean="0">
                <a:solidFill>
                  <a:schemeClr val="tx1"/>
                </a:solidFill>
                <a:latin typeface="Arial" charset="0"/>
              </a:rPr>
              <a:t>KURUM ADI</a:t>
            </a:r>
            <a:endParaRPr kumimoji="0" lang="tr-TR" sz="2400" b="1" i="0" u="sng" strike="noStrike" cap="none" normalizeH="0" baseline="0" dirty="0" smtClean="0">
              <a:ln>
                <a:noFill/>
              </a:ln>
              <a:solidFill>
                <a:schemeClr val="tx1"/>
              </a:solidFill>
              <a:effectLst/>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endParaRPr lang="tr-TR" dirty="0">
              <a:solidFill>
                <a:schemeClr val="tx1"/>
              </a:solidFill>
              <a:latin typeface="Arial"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TAKDİRLERİNİZE ARZ EDERİZ</a:t>
            </a:r>
          </a:p>
        </p:txBody>
      </p:sp>
      <p:pic>
        <p:nvPicPr>
          <p:cNvPr id="3" name="Picture 10" descr="C:\Users\goral\Desktop\GÖNDERİLECEK\LOGO.png"/>
          <p:cNvPicPr>
            <a:picLocks noChangeAspect="1" noChangeArrowheads="1"/>
          </p:cNvPicPr>
          <p:nvPr/>
        </p:nvPicPr>
        <p:blipFill>
          <a:blip r:embed="rId3" cstate="print"/>
          <a:srcRect/>
          <a:stretch>
            <a:fillRect/>
          </a:stretch>
        </p:blipFill>
        <p:spPr bwMode="auto">
          <a:xfrm>
            <a:off x="7643834" y="5072074"/>
            <a:ext cx="1047880" cy="157210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60420" name="Picture 4" descr="C:\Users\goral\Desktop\birofis-istiklal-marsi-ahsap-cerceve-b08-0236-8287-44-B.jpg"/>
          <p:cNvPicPr>
            <a:picLocks noChangeAspect="1" noChangeArrowheads="1"/>
          </p:cNvPicPr>
          <p:nvPr/>
        </p:nvPicPr>
        <p:blipFill>
          <a:blip r:embed="rId4"/>
          <a:srcRect/>
          <a:stretch>
            <a:fillRect/>
          </a:stretch>
        </p:blipFill>
        <p:spPr bwMode="auto">
          <a:xfrm>
            <a:off x="2928926" y="-24"/>
            <a:ext cx="4929222" cy="676162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3 Metin kutusu"/>
          <p:cNvSpPr txBox="1"/>
          <p:nvPr/>
        </p:nvSpPr>
        <p:spPr>
          <a:xfrm>
            <a:off x="2214546" y="4295855"/>
            <a:ext cx="8001056" cy="2308324"/>
          </a:xfrm>
          <a:prstGeom prst="rect">
            <a:avLst/>
          </a:prstGeom>
          <a:noFill/>
        </p:spPr>
        <p:txBody>
          <a:bodyPr wrap="square" rtlCol="0">
            <a:spAutoFit/>
          </a:bodyPr>
          <a:lstStyle/>
          <a:p>
            <a:pPr algn="l"/>
            <a:r>
              <a:rPr lang="tr-TR" sz="1600" b="1" dirty="0" smtClean="0">
                <a:effectLst>
                  <a:outerShdw blurRad="38100" dist="38100" dir="2700000" algn="tl">
                    <a:srgbClr val="000000">
                      <a:alpha val="43137"/>
                    </a:srgbClr>
                  </a:outerShdw>
                </a:effectLst>
              </a:rPr>
              <a:t>KURUMUN ADI   :</a:t>
            </a:r>
            <a:endParaRPr lang="tr-TR" sz="1600" dirty="0" smtClean="0"/>
          </a:p>
          <a:p>
            <a:pPr algn="l"/>
            <a:r>
              <a:rPr lang="tr-TR" sz="1600" b="1" dirty="0" smtClean="0">
                <a:effectLst>
                  <a:outerShdw blurRad="38100" dist="38100" dir="2700000" algn="tl">
                    <a:srgbClr val="000000">
                      <a:alpha val="43137"/>
                    </a:srgbClr>
                  </a:outerShdw>
                </a:effectLst>
              </a:rPr>
              <a:t>İLİ                        : </a:t>
            </a:r>
          </a:p>
          <a:p>
            <a:pPr algn="l"/>
            <a:r>
              <a:rPr lang="tr-TR" sz="1600" b="1" dirty="0" smtClean="0">
                <a:effectLst>
                  <a:outerShdw blurRad="38100" dist="38100" dir="2700000" algn="tl">
                    <a:srgbClr val="000000">
                      <a:alpha val="43137"/>
                    </a:srgbClr>
                  </a:outerShdw>
                </a:effectLst>
              </a:rPr>
              <a:t>İLÇESİ                 : </a:t>
            </a:r>
            <a:endParaRPr lang="tr-TR" sz="1600" dirty="0" smtClean="0"/>
          </a:p>
          <a:p>
            <a:pPr algn="l"/>
            <a:r>
              <a:rPr lang="tr-TR" sz="1600" b="1" dirty="0" smtClean="0">
                <a:effectLst>
                  <a:outerShdw blurRad="38100" dist="38100" dir="2700000" algn="tl">
                    <a:srgbClr val="000000">
                      <a:alpha val="43137"/>
                    </a:srgbClr>
                  </a:outerShdw>
                </a:effectLst>
              </a:rPr>
              <a:t>KÖY                     :</a:t>
            </a:r>
          </a:p>
          <a:p>
            <a:pPr algn="l"/>
            <a:r>
              <a:rPr lang="tr-TR" sz="1600" b="1" dirty="0" smtClean="0">
                <a:effectLst>
                  <a:outerShdw blurRad="38100" dist="38100" dir="2700000" algn="tl">
                    <a:srgbClr val="000000">
                      <a:alpha val="43137"/>
                    </a:srgbClr>
                  </a:outerShdw>
                </a:effectLst>
              </a:rPr>
              <a:t>WEB ADRES       : </a:t>
            </a:r>
            <a:endParaRPr lang="tr-TR" sz="1600" dirty="0" smtClean="0"/>
          </a:p>
          <a:p>
            <a:pPr algn="l"/>
            <a:r>
              <a:rPr lang="tr-TR" sz="1600" b="1" dirty="0" smtClean="0">
                <a:effectLst>
                  <a:outerShdw blurRad="38100" dist="38100" dir="2700000" algn="tl">
                    <a:srgbClr val="000000">
                      <a:alpha val="43137"/>
                    </a:srgbClr>
                  </a:outerShdw>
                </a:effectLst>
              </a:rPr>
              <a:t>E-POSTA             : </a:t>
            </a:r>
            <a:endParaRPr lang="tr-TR" sz="1600" dirty="0" smtClean="0"/>
          </a:p>
          <a:p>
            <a:pPr algn="l"/>
            <a:r>
              <a:rPr lang="tr-TR" sz="1600" b="1" dirty="0" smtClean="0">
                <a:effectLst>
                  <a:outerShdw blurRad="38100" dist="38100" dir="2700000" algn="tl">
                    <a:srgbClr val="000000">
                      <a:alpha val="43137"/>
                    </a:srgbClr>
                  </a:outerShdw>
                </a:effectLst>
              </a:rPr>
              <a:t>TEL                      : </a:t>
            </a:r>
          </a:p>
          <a:p>
            <a:pPr algn="l"/>
            <a:r>
              <a:rPr lang="tr-TR" sz="1600" b="1" dirty="0" smtClean="0">
                <a:effectLst>
                  <a:outerShdw blurRad="38100" dist="38100" dir="2700000" algn="tl">
                    <a:srgbClr val="000000">
                      <a:alpha val="43137"/>
                    </a:srgbClr>
                  </a:outerShdw>
                </a:effectLst>
              </a:rPr>
              <a:t>FAKS                   : </a:t>
            </a:r>
            <a:endParaRPr lang="tr-TR" sz="1600" dirty="0" smtClean="0"/>
          </a:p>
          <a:p>
            <a:pPr algn="l"/>
            <a:endParaRPr lang="tr-TR" sz="1600" dirty="0" smtClean="0"/>
          </a:p>
        </p:txBody>
      </p:sp>
      <p:pic>
        <p:nvPicPr>
          <p:cNvPr id="5" name="Picture 10" descr="C:\Users\goral\Desktop\GÖNDERİLECEK\LOGO.png"/>
          <p:cNvPicPr>
            <a:picLocks noChangeAspect="1" noChangeArrowheads="1"/>
          </p:cNvPicPr>
          <p:nvPr/>
        </p:nvPicPr>
        <p:blipFill>
          <a:blip r:embed="rId4" cstate="print"/>
          <a:srcRect/>
          <a:stretch>
            <a:fillRect/>
          </a:stretch>
        </p:blipFill>
        <p:spPr bwMode="auto">
          <a:xfrm>
            <a:off x="7310413" y="4572008"/>
            <a:ext cx="1476429" cy="2215051"/>
          </a:xfrm>
          <a:prstGeom prst="rect">
            <a:avLst/>
          </a:prstGeom>
          <a:noFill/>
        </p:spPr>
      </p:pic>
      <p:sp>
        <p:nvSpPr>
          <p:cNvPr id="6" name="5 Dikdörtgen"/>
          <p:cNvSpPr/>
          <p:nvPr/>
        </p:nvSpPr>
        <p:spPr bwMode="auto">
          <a:xfrm>
            <a:off x="2285984" y="500042"/>
            <a:ext cx="6286544" cy="3071834"/>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tr-TR" dirty="0" smtClean="0"/>
              <a:t>KURUMUN ÖNÜNDE PERSONEL İLE </a:t>
            </a:r>
          </a:p>
          <a:p>
            <a:pPr marL="0" marR="0" indent="0" algn="ctr" defTabSz="914400" rtl="0" eaLnBrk="1" fontAlgn="base" latinLnBrk="0" hangingPunct="1">
              <a:lnSpc>
                <a:spcPct val="100000"/>
              </a:lnSpc>
              <a:spcBef>
                <a:spcPct val="0"/>
              </a:spcBef>
              <a:spcAft>
                <a:spcPct val="0"/>
              </a:spcAft>
              <a:buClrTx/>
              <a:buSzTx/>
              <a:buFontTx/>
              <a:buNone/>
              <a:tabLst/>
            </a:pPr>
            <a:r>
              <a:rPr lang="tr-TR" dirty="0" smtClean="0"/>
              <a:t>BİRLİKTE FOTOĞRAF</a:t>
            </a:r>
            <a:endParaRPr kumimoji="0" lang="tr-TR" sz="2400" b="0" i="0" u="none" strike="noStrike" cap="none" normalizeH="0" baseline="0" dirty="0" smtClean="0">
              <a:ln>
                <a:noFill/>
              </a:ln>
              <a:solidFill>
                <a:schemeClr val="tx1"/>
              </a:solidFill>
              <a:effectLst/>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2034" name="Picture 2" descr="C:\Users\goral\Desktop\misyon.jpg"/>
          <p:cNvPicPr>
            <a:picLocks noChangeAspect="1" noChangeArrowheads="1"/>
          </p:cNvPicPr>
          <p:nvPr/>
        </p:nvPicPr>
        <p:blipFill>
          <a:blip r:embed="rId4"/>
          <a:srcRect/>
          <a:stretch>
            <a:fillRect/>
          </a:stretch>
        </p:blipFill>
        <p:spPr bwMode="auto">
          <a:xfrm>
            <a:off x="1928794" y="71414"/>
            <a:ext cx="2357454" cy="2593199"/>
          </a:xfrm>
          <a:prstGeom prst="rect">
            <a:avLst/>
          </a:prstGeom>
          <a:noFill/>
        </p:spPr>
      </p:pic>
      <p:pic>
        <p:nvPicPr>
          <p:cNvPr id="172035" name="Picture 3" descr="C:\Users\goral\Desktop\vizyon.png"/>
          <p:cNvPicPr>
            <a:picLocks noChangeAspect="1" noChangeArrowheads="1"/>
          </p:cNvPicPr>
          <p:nvPr/>
        </p:nvPicPr>
        <p:blipFill>
          <a:blip r:embed="rId5"/>
          <a:srcRect/>
          <a:stretch>
            <a:fillRect/>
          </a:stretch>
        </p:blipFill>
        <p:spPr bwMode="auto">
          <a:xfrm>
            <a:off x="6967744" y="3897338"/>
            <a:ext cx="2076257" cy="2746372"/>
          </a:xfrm>
          <a:prstGeom prst="rect">
            <a:avLst/>
          </a:prstGeom>
          <a:noFill/>
        </p:spPr>
      </p:pic>
      <p:sp>
        <p:nvSpPr>
          <p:cNvPr id="6" name="5 Metin kutusu"/>
          <p:cNvSpPr txBox="1"/>
          <p:nvPr/>
        </p:nvSpPr>
        <p:spPr>
          <a:xfrm>
            <a:off x="4214810" y="758121"/>
            <a:ext cx="4929190" cy="1600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a:p>
        </p:txBody>
      </p:sp>
      <p:sp>
        <p:nvSpPr>
          <p:cNvPr id="8" name="7 Metin kutusu"/>
          <p:cNvSpPr txBox="1"/>
          <p:nvPr/>
        </p:nvSpPr>
        <p:spPr>
          <a:xfrm>
            <a:off x="1928794" y="4831217"/>
            <a:ext cx="4929190" cy="138499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smtClean="0"/>
          </a:p>
          <a:p>
            <a:pPr algn="just"/>
            <a:endParaRPr lang="tr-TR" sz="1400" i="1" dirty="0"/>
          </a:p>
        </p:txBody>
      </p:sp>
      <p:pic>
        <p:nvPicPr>
          <p:cNvPr id="9" name="Picture 10" descr="C:\Users\goral\Desktop\GÖNDERİLECEK\LOGO.png"/>
          <p:cNvPicPr>
            <a:picLocks noChangeAspect="1" noChangeArrowheads="1"/>
          </p:cNvPicPr>
          <p:nvPr/>
        </p:nvPicPr>
        <p:blipFill>
          <a:blip r:embed="rId6" cstate="print"/>
          <a:srcRect/>
          <a:stretch>
            <a:fillRect/>
          </a:stretch>
        </p:blipFill>
        <p:spPr bwMode="auto">
          <a:xfrm>
            <a:off x="4452893" y="2356957"/>
            <a:ext cx="1476429" cy="22150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kış Çizelgesi: Öteki İşlem"/>
          <p:cNvSpPr/>
          <p:nvPr/>
        </p:nvSpPr>
        <p:spPr bwMode="auto">
          <a:xfrm>
            <a:off x="1000100" y="2786058"/>
            <a:ext cx="7215238" cy="2000264"/>
          </a:xfrm>
          <a:prstGeom prst="flowChartAlternateProcess">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rPr>
              <a:t>OKULUMUZDA EĞİTİM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rot="5400000">
            <a:off x="5429256" y="3500438"/>
            <a:ext cx="5929354" cy="500066"/>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PERSONEL DURUMU</a:t>
            </a:r>
          </a:p>
        </p:txBody>
      </p:sp>
      <p:graphicFrame>
        <p:nvGraphicFramePr>
          <p:cNvPr id="3" name="2 Tablo"/>
          <p:cNvGraphicFramePr>
            <a:graphicFrameLocks noGrp="1"/>
          </p:cNvGraphicFramePr>
          <p:nvPr/>
        </p:nvGraphicFramePr>
        <p:xfrm>
          <a:off x="2214546" y="807460"/>
          <a:ext cx="5929354" cy="5852160"/>
        </p:xfrm>
        <a:graphic>
          <a:graphicData uri="http://schemas.openxmlformats.org/drawingml/2006/table">
            <a:tbl>
              <a:tblPr firstRow="1" bandRow="1">
                <a:tableStyleId>{5C22544A-7EE6-4342-B048-85BDC9FD1C3A}</a:tableStyleId>
              </a:tblPr>
              <a:tblGrid>
                <a:gridCol w="2964677"/>
                <a:gridCol w="2964677"/>
              </a:tblGrid>
              <a:tr h="3400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GÖREV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smtClean="0"/>
                        <a:t>İSİM SOYİSİM</a:t>
                      </a:r>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400" b="1" dirty="0" smtClean="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r h="295528">
                <a:tc>
                  <a:txBody>
                    <a:bodyPr/>
                    <a:lstStyle/>
                    <a:p>
                      <a:pPr algn="l"/>
                      <a:endParaRPr lang="tr-TR" sz="1400" b="1" dirty="0"/>
                    </a:p>
                  </a:txBody>
                  <a:tcPr/>
                </a:tc>
                <a:tc>
                  <a:txBody>
                    <a:bodyPr/>
                    <a:lstStyle/>
                    <a:p>
                      <a:pPr algn="l"/>
                      <a:endParaRPr lang="tr-TR" sz="1400" dirty="0"/>
                    </a:p>
                  </a:txBody>
                  <a:tcPr/>
                </a:tc>
              </a:tr>
            </a:tbl>
          </a:graphicData>
        </a:graphic>
      </p:graphicFrame>
      <p:sp>
        <p:nvSpPr>
          <p:cNvPr id="4" name="3 Metin kutusu"/>
          <p:cNvSpPr txBox="1"/>
          <p:nvPr/>
        </p:nvSpPr>
        <p:spPr>
          <a:xfrm>
            <a:off x="1938029" y="142852"/>
            <a:ext cx="6793848" cy="523220"/>
          </a:xfrm>
          <a:prstGeom prst="rect">
            <a:avLst/>
          </a:prstGeom>
          <a:noFill/>
        </p:spPr>
        <p:txBody>
          <a:bodyPr wrap="none" rtlCol="0">
            <a:spAutoFit/>
          </a:bodyPr>
          <a:lstStyle/>
          <a:p>
            <a:pPr algn="l"/>
            <a:r>
              <a:rPr lang="tr-TR" sz="1400" b="1" dirty="0" smtClean="0"/>
              <a:t>Okulumuzda  ……………………………………………………………………………….</a:t>
            </a:r>
          </a:p>
          <a:p>
            <a:pPr algn="l"/>
            <a:r>
              <a:rPr lang="tr-TR" sz="1400" b="1" dirty="0" smtClean="0"/>
              <a:t>…………………………………………………………………………görev yapmaktadır.</a:t>
            </a:r>
            <a:endParaRPr lang="tr-TR"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1 Yuvarlatılmış Dikdörtgen"/>
          <p:cNvSpPr/>
          <p:nvPr/>
        </p:nvSpPr>
        <p:spPr bwMode="auto">
          <a:xfrm>
            <a:off x="2643174" y="214290"/>
            <a:ext cx="5929354" cy="500066"/>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DERSLİK VE ÖĞRENCİ</a:t>
            </a:r>
            <a:r>
              <a:rPr kumimoji="0" lang="tr-TR" sz="2400" b="0" i="0" u="none" strike="noStrike" cap="none" normalizeH="0" dirty="0" smtClean="0">
                <a:ln>
                  <a:noFill/>
                </a:ln>
                <a:solidFill>
                  <a:schemeClr val="tx1"/>
                </a:solidFill>
                <a:effectLst/>
                <a:latin typeface="Arial" charset="0"/>
              </a:rPr>
              <a:t> DURUMU</a:t>
            </a:r>
            <a:endParaRPr kumimoji="0" lang="tr-TR" sz="2400" b="0" i="0" u="none" strike="noStrike" cap="none" normalizeH="0" baseline="0" dirty="0" smtClean="0">
              <a:ln>
                <a:noFill/>
              </a:ln>
              <a:solidFill>
                <a:schemeClr val="tx1"/>
              </a:solidFill>
              <a:effectLst/>
              <a:latin typeface="Arial" charset="0"/>
            </a:endParaRPr>
          </a:p>
        </p:txBody>
      </p:sp>
      <p:graphicFrame>
        <p:nvGraphicFramePr>
          <p:cNvPr id="3" name="2 Tablo"/>
          <p:cNvGraphicFramePr>
            <a:graphicFrameLocks noGrp="1"/>
          </p:cNvGraphicFramePr>
          <p:nvPr/>
        </p:nvGraphicFramePr>
        <p:xfrm>
          <a:off x="2214546" y="1857364"/>
          <a:ext cx="6286545" cy="1785950"/>
        </p:xfrm>
        <a:graphic>
          <a:graphicData uri="http://schemas.openxmlformats.org/drawingml/2006/table">
            <a:tbl>
              <a:tblPr firstRow="1" bandRow="1">
                <a:tableStyleId>{5C22544A-7EE6-4342-B048-85BDC9FD1C3A}</a:tableStyleId>
              </a:tblPr>
              <a:tblGrid>
                <a:gridCol w="2764942"/>
                <a:gridCol w="1658922"/>
                <a:gridCol w="1862681"/>
              </a:tblGrid>
              <a:tr h="576878">
                <a:tc>
                  <a:txBody>
                    <a:bodyPr/>
                    <a:lstStyle/>
                    <a:p>
                      <a:pPr algn="ctr"/>
                      <a:r>
                        <a:rPr lang="tr-TR" sz="1500" b="1" dirty="0" smtClean="0"/>
                        <a:t>Kurum Adı</a:t>
                      </a:r>
                      <a:endParaRPr lang="tr-TR" sz="1500" b="1" dirty="0"/>
                    </a:p>
                  </a:txBody>
                  <a:tcPr/>
                </a:tc>
                <a:tc>
                  <a:txBody>
                    <a:bodyPr/>
                    <a:lstStyle/>
                    <a:p>
                      <a:pPr algn="ctr"/>
                      <a:r>
                        <a:rPr lang="tr-TR" sz="1500" b="1" dirty="0" smtClean="0"/>
                        <a:t>Derslik Sayısı</a:t>
                      </a:r>
                      <a:endParaRPr lang="tr-TR" sz="1500" b="1" dirty="0"/>
                    </a:p>
                  </a:txBody>
                  <a:tcPr/>
                </a:tc>
                <a:tc>
                  <a:txBody>
                    <a:bodyPr/>
                    <a:lstStyle/>
                    <a:p>
                      <a:pPr algn="ctr"/>
                      <a:r>
                        <a:rPr lang="tr-TR" sz="1500" b="1" dirty="0" smtClean="0"/>
                        <a:t>Öğrenci Sayısı</a:t>
                      </a:r>
                      <a:endParaRPr lang="tr-TR" sz="1500" b="1" dirty="0"/>
                    </a:p>
                  </a:txBody>
                  <a:tcPr/>
                </a:tc>
              </a:tr>
              <a:tr h="1209072">
                <a:tc>
                  <a:txBody>
                    <a:bodyPr/>
                    <a:lstStyle/>
                    <a:p>
                      <a:endParaRPr lang="tr-TR" sz="1500" b="1" dirty="0"/>
                    </a:p>
                  </a:txBody>
                  <a:tcPr/>
                </a:tc>
                <a:tc>
                  <a:txBody>
                    <a:bodyPr/>
                    <a:lstStyle/>
                    <a:p>
                      <a:pPr algn="ctr"/>
                      <a:endParaRPr lang="tr-TR" dirty="0"/>
                    </a:p>
                  </a:txBody>
                  <a:tcPr/>
                </a:tc>
                <a:tc>
                  <a:txBody>
                    <a:bodyPr/>
                    <a:lstStyle/>
                    <a:p>
                      <a:pPr algn="ctr"/>
                      <a:endParaRPr lang="tr-TR"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2143107" y="785794"/>
          <a:ext cx="6429421" cy="5615327"/>
        </p:xfrm>
        <a:graphic>
          <a:graphicData uri="http://schemas.openxmlformats.org/drawingml/2006/table">
            <a:tbl>
              <a:tblPr firstRow="1" bandRow="1">
                <a:tableStyleId>{5C22544A-7EE6-4342-B048-85BDC9FD1C3A}</a:tableStyleId>
              </a:tblPr>
              <a:tblGrid>
                <a:gridCol w="1639984"/>
                <a:gridCol w="1509519"/>
                <a:gridCol w="1967981"/>
                <a:gridCol w="1311937"/>
              </a:tblGrid>
              <a:tr h="496763">
                <a:tc>
                  <a:txBody>
                    <a:bodyPr/>
                    <a:lstStyle/>
                    <a:p>
                      <a:pPr algn="ctr"/>
                      <a:endParaRPr lang="tr-TR" sz="1200" dirty="0"/>
                    </a:p>
                  </a:txBody>
                  <a:tcPr/>
                </a:tc>
                <a:tc>
                  <a:txBody>
                    <a:bodyPr/>
                    <a:lstStyle/>
                    <a:p>
                      <a:pPr algn="ctr"/>
                      <a:r>
                        <a:rPr lang="tr-TR" sz="1200" dirty="0" smtClean="0"/>
                        <a:t>Sınıf Seviyesi</a:t>
                      </a:r>
                      <a:endParaRPr lang="tr-TR" sz="1200" dirty="0"/>
                    </a:p>
                  </a:txBody>
                  <a:tcPr/>
                </a:tc>
                <a:tc>
                  <a:txBody>
                    <a:bodyPr/>
                    <a:lstStyle/>
                    <a:p>
                      <a:pPr algn="ctr"/>
                      <a:r>
                        <a:rPr lang="tr-TR" sz="1200" dirty="0" smtClean="0"/>
                        <a:t>Öğrenci Sayıları</a:t>
                      </a:r>
                      <a:endParaRPr lang="tr-TR" sz="1200" dirty="0"/>
                    </a:p>
                  </a:txBody>
                  <a:tcPr/>
                </a:tc>
                <a:tc>
                  <a:txBody>
                    <a:bodyPr/>
                    <a:lstStyle/>
                    <a:p>
                      <a:pPr algn="ctr"/>
                      <a:r>
                        <a:rPr lang="tr-TR" sz="1200" dirty="0" smtClean="0"/>
                        <a:t>Toplam</a:t>
                      </a:r>
                      <a:endParaRPr lang="tr-TR" sz="1200" dirty="0"/>
                    </a:p>
                  </a:txBody>
                  <a:tcPr/>
                </a:tc>
              </a:tr>
              <a:tr h="367024">
                <a:tc>
                  <a:txBody>
                    <a:bodyPr/>
                    <a:lstStyle/>
                    <a:p>
                      <a:pPr algn="ctr"/>
                      <a:r>
                        <a:rPr lang="tr-TR" sz="1200" b="1" dirty="0" smtClean="0"/>
                        <a:t>Okul Öncesi</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a:t>
                      </a:r>
                    </a:p>
                  </a:txBody>
                  <a:tcPr/>
                </a:tc>
                <a:tc>
                  <a:txBody>
                    <a:bodyPr/>
                    <a:lstStyle/>
                    <a:p>
                      <a:pPr algn="ctr"/>
                      <a:endParaRPr lang="tr-TR" sz="1200" dirty="0"/>
                    </a:p>
                  </a:txBody>
                  <a:tcPr/>
                </a:tc>
                <a:tc>
                  <a:txBody>
                    <a:bodyPr/>
                    <a:lstStyle/>
                    <a:p>
                      <a:pPr algn="ctr"/>
                      <a:endParaRPr lang="tr-TR" sz="1200" dirty="0"/>
                    </a:p>
                  </a:txBody>
                  <a:tcPr/>
                </a:tc>
              </a:tr>
              <a:tr h="292214">
                <a:tc rowSpan="4">
                  <a:txBody>
                    <a:bodyPr/>
                    <a:lstStyle/>
                    <a:p>
                      <a:pPr algn="ctr"/>
                      <a:endParaRPr lang="tr-TR" sz="1200" b="1" dirty="0" smtClean="0"/>
                    </a:p>
                    <a:p>
                      <a:pPr algn="ctr"/>
                      <a:endParaRPr lang="tr-TR" sz="1200" b="1" dirty="0" smtClean="0"/>
                    </a:p>
                    <a:p>
                      <a:pPr algn="ctr"/>
                      <a:r>
                        <a:rPr lang="tr-TR" sz="1200" b="1" dirty="0" smtClean="0"/>
                        <a:t>İlkokul</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a:t>
                      </a:r>
                    </a:p>
                  </a:txBody>
                  <a:tcPr/>
                </a:tc>
                <a:tc>
                  <a:txBody>
                    <a:bodyPr/>
                    <a:lstStyle/>
                    <a:p>
                      <a:pPr algn="ctr"/>
                      <a:endParaRPr lang="tr-TR" sz="1200" dirty="0"/>
                    </a:p>
                  </a:txBody>
                  <a:tcPr/>
                </a:tc>
                <a:tc rowSpan="4">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2</a:t>
                      </a:r>
                    </a:p>
                  </a:txBody>
                  <a:tcPr/>
                </a:tc>
                <a:tc>
                  <a:txBody>
                    <a:bodyPr/>
                    <a:lstStyle/>
                    <a:p>
                      <a:pPr algn="ctr"/>
                      <a:endParaRPr lang="tr-TR" sz="1200" dirty="0"/>
                    </a:p>
                  </a:txBody>
                  <a:tcPr/>
                </a:tc>
                <a:tc vMerge="1">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3</a:t>
                      </a:r>
                    </a:p>
                  </a:txBody>
                  <a:tcPr/>
                </a:tc>
                <a:tc>
                  <a:txBody>
                    <a:bodyPr/>
                    <a:lstStyle/>
                    <a:p>
                      <a:pPr algn="ctr"/>
                      <a:endParaRPr lang="tr-TR" sz="1200" dirty="0"/>
                    </a:p>
                  </a:txBody>
                  <a:tcPr/>
                </a:tc>
                <a:tc vMerge="1">
                  <a:txBody>
                    <a:bodyPr/>
                    <a:lstStyle/>
                    <a:p>
                      <a:pPr algn="ctr"/>
                      <a:endParaRPr lang="tr-TR" sz="1200" dirty="0"/>
                    </a:p>
                  </a:txBody>
                  <a:tcPr/>
                </a:tc>
              </a:tr>
              <a:tr h="292214">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4</a:t>
                      </a:r>
                    </a:p>
                  </a:txBody>
                  <a:tcPr/>
                </a:tc>
                <a:tc>
                  <a:txBody>
                    <a:bodyPr/>
                    <a:lstStyle/>
                    <a:p>
                      <a:pPr algn="ctr"/>
                      <a:endParaRPr lang="tr-TR" sz="1200" dirty="0"/>
                    </a:p>
                  </a:txBody>
                  <a:tcPr/>
                </a:tc>
                <a:tc vMerge="1">
                  <a:txBody>
                    <a:bodyPr/>
                    <a:lstStyle/>
                    <a:p>
                      <a:pPr algn="ctr"/>
                      <a:endParaRPr lang="tr-TR" sz="1200" dirty="0"/>
                    </a:p>
                  </a:txBody>
                  <a:tcPr/>
                </a:tc>
              </a:tr>
              <a:tr h="398076">
                <a:tc rowSpan="4">
                  <a:txBody>
                    <a:bodyPr/>
                    <a:lstStyle/>
                    <a:p>
                      <a:pPr algn="ctr"/>
                      <a:endParaRPr lang="tr-TR" sz="1200" b="1" dirty="0" smtClean="0"/>
                    </a:p>
                    <a:p>
                      <a:pPr algn="ctr"/>
                      <a:endParaRPr lang="tr-TR" sz="1200" b="1" dirty="0" smtClean="0"/>
                    </a:p>
                    <a:p>
                      <a:pPr algn="ctr"/>
                      <a:endParaRPr lang="tr-TR" sz="1200" b="1" dirty="0" smtClean="0"/>
                    </a:p>
                    <a:p>
                      <a:pPr algn="ctr"/>
                      <a:r>
                        <a:rPr lang="tr-TR" sz="1200" b="1" dirty="0" smtClean="0"/>
                        <a:t>Ortaokul</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5</a:t>
                      </a:r>
                    </a:p>
                  </a:txBody>
                  <a:tcPr/>
                </a:tc>
                <a:tc>
                  <a:txBody>
                    <a:bodyPr/>
                    <a:lstStyle/>
                    <a:p>
                      <a:pPr algn="ctr"/>
                      <a:endParaRPr lang="tr-TR" sz="1200" dirty="0"/>
                    </a:p>
                  </a:txBody>
                  <a:tcPr/>
                </a:tc>
                <a:tc rowSpan="4">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6</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7</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8</a:t>
                      </a:r>
                    </a:p>
                  </a:txBody>
                  <a:tcPr/>
                </a:tc>
                <a:tc>
                  <a:txBody>
                    <a:bodyPr/>
                    <a:lstStyle/>
                    <a:p>
                      <a:pPr algn="ctr"/>
                      <a:endParaRPr lang="tr-TR" sz="1200" dirty="0"/>
                    </a:p>
                  </a:txBody>
                  <a:tcPr/>
                </a:tc>
                <a:tc vMerge="1">
                  <a:txBody>
                    <a:bodyPr/>
                    <a:lstStyle/>
                    <a:p>
                      <a:pPr algn="ctr"/>
                      <a:endParaRPr lang="tr-TR" sz="1200" dirty="0"/>
                    </a:p>
                  </a:txBody>
                  <a:tcPr/>
                </a:tc>
              </a:tr>
              <a:tr h="398076">
                <a:tc rowSpan="4">
                  <a:txBody>
                    <a:bodyPr/>
                    <a:lstStyle/>
                    <a:p>
                      <a:pPr algn="ctr"/>
                      <a:endParaRPr lang="tr-TR" sz="1200" b="1" dirty="0" smtClean="0"/>
                    </a:p>
                    <a:p>
                      <a:pPr algn="ctr"/>
                      <a:endParaRPr lang="tr-TR" sz="1200" b="1" dirty="0" smtClean="0"/>
                    </a:p>
                    <a:p>
                      <a:pPr algn="ctr"/>
                      <a:endParaRPr lang="tr-TR" sz="1200" b="1" dirty="0" smtClean="0"/>
                    </a:p>
                    <a:p>
                      <a:pPr algn="ctr"/>
                      <a:r>
                        <a:rPr lang="tr-TR" sz="1200" b="1" dirty="0" smtClean="0"/>
                        <a:t>Lise</a:t>
                      </a: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9</a:t>
                      </a:r>
                    </a:p>
                  </a:txBody>
                  <a:tcPr/>
                </a:tc>
                <a:tc>
                  <a:txBody>
                    <a:bodyPr/>
                    <a:lstStyle/>
                    <a:p>
                      <a:pPr algn="ctr"/>
                      <a:endParaRPr lang="tr-TR" sz="1200" dirty="0"/>
                    </a:p>
                  </a:txBody>
                  <a:tcPr/>
                </a:tc>
                <a:tc rowSpan="4">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10</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11</a:t>
                      </a:r>
                    </a:p>
                  </a:txBody>
                  <a:tcPr/>
                </a:tc>
                <a:tc>
                  <a:txBody>
                    <a:bodyPr/>
                    <a:lstStyle/>
                    <a:p>
                      <a:pPr algn="ctr"/>
                      <a:endParaRPr lang="tr-TR" sz="1200" dirty="0"/>
                    </a:p>
                  </a:txBody>
                  <a:tcPr/>
                </a:tc>
                <a:tc vMerge="1">
                  <a:txBody>
                    <a:bodyPr/>
                    <a:lstStyle/>
                    <a:p>
                      <a:pPr algn="ctr"/>
                      <a:endParaRPr lang="tr-TR" sz="1200" dirty="0"/>
                    </a:p>
                  </a:txBody>
                  <a:tcPr/>
                </a:tc>
              </a:tr>
              <a:tr h="398076">
                <a:tc vMerge="1">
                  <a:txBody>
                    <a:bodyPr/>
                    <a:lstStyle/>
                    <a:p>
                      <a:pPr algn="ctr"/>
                      <a:endParaRPr lang="tr-TR" sz="12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dirty="0" smtClean="0"/>
                        <a:t>12</a:t>
                      </a:r>
                    </a:p>
                  </a:txBody>
                  <a:tcPr/>
                </a:tc>
                <a:tc>
                  <a:txBody>
                    <a:bodyPr/>
                    <a:lstStyle/>
                    <a:p>
                      <a:pPr algn="ctr"/>
                      <a:endParaRPr lang="tr-TR" sz="1200" dirty="0"/>
                    </a:p>
                  </a:txBody>
                  <a:tcPr/>
                </a:tc>
                <a:tc vMerge="1">
                  <a:txBody>
                    <a:bodyPr/>
                    <a:lstStyle/>
                    <a:p>
                      <a:pPr algn="ctr"/>
                      <a:endParaRPr lang="tr-TR" sz="1200" dirty="0"/>
                    </a:p>
                  </a:txBody>
                  <a:tcPr/>
                </a:tc>
              </a:tr>
              <a:tr h="398076">
                <a:tc>
                  <a:txBody>
                    <a:bodyPr/>
                    <a:lstStyle/>
                    <a:p>
                      <a:pPr algn="ctr"/>
                      <a:endParaRPr lang="tr-TR" sz="1200" b="1" dirty="0"/>
                    </a:p>
                  </a:txBody>
                  <a:tcPr/>
                </a:tc>
                <a:tc gridSpan="2">
                  <a:txBody>
                    <a:bodyPr/>
                    <a:lstStyle/>
                    <a:p>
                      <a:pPr algn="ctr"/>
                      <a:r>
                        <a:rPr lang="tr-TR" sz="1200" b="1" dirty="0" smtClean="0"/>
                        <a:t>Genel Toplam</a:t>
                      </a:r>
                      <a:endParaRPr lang="tr-TR" sz="1200" b="1" dirty="0"/>
                    </a:p>
                  </a:txBody>
                  <a:tcPr/>
                </a:tc>
                <a:tc hMerge="1">
                  <a:txBody>
                    <a:bodyPr/>
                    <a:lstStyle/>
                    <a:p>
                      <a:pPr algn="ctr"/>
                      <a:endParaRPr lang="tr-TR" sz="1200" dirty="0"/>
                    </a:p>
                  </a:txBody>
                  <a:tcPr/>
                </a:tc>
                <a:tc>
                  <a:txBody>
                    <a:bodyPr/>
                    <a:lstStyle/>
                    <a:p>
                      <a:pPr algn="ctr"/>
                      <a:endParaRPr lang="tr-TR" sz="1200" dirty="0"/>
                    </a:p>
                  </a:txBody>
                  <a:tcPr/>
                </a:tc>
              </a:tr>
            </a:tbl>
          </a:graphicData>
        </a:graphic>
      </p:graphicFrame>
      <p:sp>
        <p:nvSpPr>
          <p:cNvPr id="3" name="2 Yuvarlatılmış Dikdörtgen"/>
          <p:cNvSpPr/>
          <p:nvPr/>
        </p:nvSpPr>
        <p:spPr bwMode="auto">
          <a:xfrm>
            <a:off x="2214546" y="142852"/>
            <a:ext cx="6500858" cy="428628"/>
          </a:xfrm>
          <a:prstGeom prst="roundRect">
            <a:avLst/>
          </a:pr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Arial" charset="0"/>
              </a:rPr>
              <a:t>Öğrenci Sayıları</a:t>
            </a:r>
          </a:p>
        </p:txBody>
      </p:sp>
    </p:spTree>
  </p:cSld>
  <p:clrMapOvr>
    <a:masterClrMapping/>
  </p:clrMapOvr>
</p:sld>
</file>

<file path=ppt/theme/theme1.xml><?xml version="1.0" encoding="utf-8"?>
<a:theme xmlns:a="http://schemas.openxmlformats.org/drawingml/2006/main" name="powerpoint-template">
  <a:themeElements>
    <a:clrScheme name="">
      <a:dk1>
        <a:srgbClr val="4D4D4D"/>
      </a:dk1>
      <a:lt1>
        <a:srgbClr val="FFFFFF"/>
      </a:lt1>
      <a:dk2>
        <a:srgbClr val="4D4D4D"/>
      </a:dk2>
      <a:lt2>
        <a:srgbClr val="0038AE"/>
      </a:lt2>
      <a:accent1>
        <a:srgbClr val="0076ED"/>
      </a:accent1>
      <a:accent2>
        <a:srgbClr val="2DA5FF"/>
      </a:accent2>
      <a:accent3>
        <a:srgbClr val="FFFFFF"/>
      </a:accent3>
      <a:accent4>
        <a:srgbClr val="404040"/>
      </a:accent4>
      <a:accent5>
        <a:srgbClr val="AABDF4"/>
      </a:accent5>
      <a:accent6>
        <a:srgbClr val="2895E7"/>
      </a:accent6>
      <a:hlink>
        <a:srgbClr val="81BAFF"/>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576</TotalTime>
  <Words>335</Words>
  <Application>Microsoft Office PowerPoint</Application>
  <PresentationFormat>Ekran Gösterisi (4:3)</PresentationFormat>
  <Paragraphs>200</Paragraphs>
  <Slides>22</Slides>
  <Notes>22</Notes>
  <HiddenSlides>0</HiddenSlides>
  <MMClips>0</MMClips>
  <ScaleCrop>false</ScaleCrop>
  <HeadingPairs>
    <vt:vector size="4" baseType="variant">
      <vt:variant>
        <vt:lpstr>Tema</vt:lpstr>
      </vt:variant>
      <vt:variant>
        <vt:i4>1</vt:i4>
      </vt:variant>
      <vt:variant>
        <vt:lpstr>Slayt Başlıkları</vt:lpstr>
      </vt:variant>
      <vt:variant>
        <vt:i4>22</vt:i4>
      </vt:variant>
    </vt:vector>
  </HeadingPairs>
  <TitlesOfParts>
    <vt:vector size="23" baseType="lpstr">
      <vt:lpstr>powerpoint-template</vt:lpstr>
      <vt:lpstr>KURUM ADI</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SARIKAMIŞ KAYMAKAMLIĞI</dc:title>
  <dc:creator>Erman Göral</dc:creator>
  <cp:lastModifiedBy>Erman Göral</cp:lastModifiedBy>
  <cp:revision>75</cp:revision>
  <dcterms:created xsi:type="dcterms:W3CDTF">2016-11-15T07:10:52Z</dcterms:created>
  <dcterms:modified xsi:type="dcterms:W3CDTF">2016-11-18T05:41:55Z</dcterms:modified>
</cp:coreProperties>
</file>